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1352" r:id="rId2"/>
    <p:sldId id="1353" r:id="rId3"/>
    <p:sldId id="1355" r:id="rId4"/>
    <p:sldId id="1338" r:id="rId5"/>
    <p:sldId id="1348" r:id="rId6"/>
    <p:sldId id="1350" r:id="rId7"/>
  </p:sldIdLst>
  <p:sldSz cx="9144000" cy="6858000" type="screen4x3"/>
  <p:notesSz cx="9144000" cy="6858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nga" initials="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0D8"/>
    <a:srgbClr val="F600D3"/>
    <a:srgbClr val="008000"/>
    <a:srgbClr val="FF5050"/>
    <a:srgbClr val="660066"/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05" autoAdjust="0"/>
    <p:restoredTop sz="94649" autoAdjust="0"/>
  </p:normalViewPr>
  <p:slideViewPr>
    <p:cSldViewPr>
      <p:cViewPr varScale="1">
        <p:scale>
          <a:sx n="124" d="100"/>
          <a:sy n="124" d="100"/>
        </p:scale>
        <p:origin x="720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280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E674CF2-A2A6-4336-A207-BDE5772BA2B9}" type="datetimeFigureOut">
              <a:rPr lang="en-US"/>
              <a:pPr>
                <a:defRPr/>
              </a:pPr>
              <a:t>6/7/21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D8FC2EB-AF90-4607-BF10-5144DBD3F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87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8611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8612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956051" cy="3393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181600" y="0"/>
            <a:ext cx="3956051" cy="3393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861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5913" y="514350"/>
            <a:ext cx="3425825" cy="256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1219200" y="3257550"/>
            <a:ext cx="6699251" cy="3082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6515100"/>
            <a:ext cx="3956051" cy="3393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5181600" y="6515100"/>
            <a:ext cx="3956051" cy="3393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0A15828-D203-4F04-8D08-C2CA1AC989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79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pH of the ocean is lowering.</a:t>
            </a:r>
            <a:r>
              <a:rPr lang="en-US" baseline="0" dirty="0"/>
              <a:t>  This alters the solubility of the exoskeletons of marine organisms (calcium carbonate).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E24DC-18C0-432E-952B-0702016E0F1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8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A79FB-F9F7-47AC-A6C7-B13EE36708BB}" type="datetime1">
              <a:rPr lang="en-US" altLang="en-US"/>
              <a:pPr>
                <a:defRPr/>
              </a:pPr>
              <a:t>6/7/21</a:t>
            </a:fld>
            <a:endParaRPr lang="en-US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FCC5C-A655-4525-BCD9-7507E93F14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891FF-6456-4676-AE22-572862C22193}" type="datetime1">
              <a:rPr lang="en-US" altLang="en-US"/>
              <a:pPr>
                <a:defRPr/>
              </a:pPr>
              <a:t>6/7/21</a:t>
            </a:fld>
            <a:endParaRPr lang="en-US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9A23E-60BF-499C-8045-046B28CC0B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463550"/>
            <a:ext cx="1941513" cy="5627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3725" cy="5627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F1964-E36A-4FF4-ABA5-28D6392799B2}" type="datetime1">
              <a:rPr lang="en-US" altLang="en-US"/>
              <a:pPr>
                <a:defRPr/>
              </a:pPr>
              <a:t>6/7/21</a:t>
            </a:fld>
            <a:endParaRPr lang="en-US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1A59E-87CF-4F4D-8652-FFFD6DFE10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7638" cy="1430338"/>
          </a:xfrm>
        </p:spPr>
        <p:txBody>
          <a:bodyPr/>
          <a:lstStyle>
            <a:lvl1pPr>
              <a:defRPr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4246A-5EA9-42A1-AB3E-C2E9412CCF51}" type="datetime1">
              <a:rPr lang="en-US" altLang="en-US"/>
              <a:pPr>
                <a:defRPr/>
              </a:pPr>
              <a:t>6/7/21</a:t>
            </a:fld>
            <a:endParaRPr lang="en-US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D4A59-EBC9-4EFF-B706-7FB905002E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7638" cy="1430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14524-CC67-441C-BD02-E7E7ABECECA1}" type="datetime1">
              <a:rPr lang="en-US" altLang="en-US"/>
              <a:pPr>
                <a:defRPr/>
              </a:pPr>
              <a:t>6/7/21</a:t>
            </a:fld>
            <a:endParaRPr lang="en-US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EADF7-ACD9-4B52-92E4-FEC7A153D5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7638" cy="1430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BCEAE-F600-413A-A5E9-E0BF73FA5F24}" type="datetime1">
              <a:rPr lang="en-US" altLang="en-US"/>
              <a:pPr>
                <a:defRPr/>
              </a:pPr>
              <a:t>6/7/21</a:t>
            </a:fld>
            <a:endParaRPr lang="en-US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05F5C-49E2-4B16-A930-12D92618AA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7638" cy="1430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B428C-EFC3-415A-96AC-3D5F5D36F58E}" type="datetime1">
              <a:rPr lang="en-US" altLang="en-US"/>
              <a:pPr>
                <a:defRPr/>
              </a:pPr>
              <a:t>6/7/21</a:t>
            </a:fld>
            <a:endParaRPr lang="en-US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9ADDE-7373-4BA5-A28E-DB9110E5D6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DEDAC-344E-4AD0-B4F7-A9CE5BE02DC1}" type="datetime1">
              <a:rPr lang="en-US" altLang="en-US"/>
              <a:pPr>
                <a:defRPr/>
              </a:pPr>
              <a:t>6/7/21</a:t>
            </a:fld>
            <a:endParaRPr lang="en-US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2D7EE-19BD-466F-A577-058C1934BC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DF5CA-F3E0-4C8A-8A06-C43B060E48B9}" type="datetime1">
              <a:rPr lang="en-US" altLang="en-US"/>
              <a:pPr>
                <a:defRPr/>
              </a:pPr>
              <a:t>6/7/21</a:t>
            </a:fld>
            <a:endParaRPr lang="en-US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D27E6-C4A0-47D1-94D0-E1112EFC2A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716FF-93C0-4602-965D-0CBB7C75AEEE}" type="datetime1">
              <a:rPr lang="en-US" altLang="en-US"/>
              <a:pPr>
                <a:defRPr/>
              </a:pPr>
              <a:t>6/7/21</a:t>
            </a:fld>
            <a:endParaRPr lang="en-US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7B023-509D-4F43-9C5A-BC91E6E6E1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6EDE5-2040-4DA9-BB37-B22F0FCC8D39}" type="datetime1">
              <a:rPr lang="en-US" altLang="en-US"/>
              <a:pPr>
                <a:defRPr/>
              </a:pPr>
              <a:t>6/7/21</a:t>
            </a:fld>
            <a:endParaRPr lang="en-US" alt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26FD8-2593-4CE8-9345-9FC73F388F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DCD56-C264-4A3C-9CE0-54270DC46BFD}" type="datetime1">
              <a:rPr lang="en-US" altLang="en-US"/>
              <a:pPr>
                <a:defRPr/>
              </a:pPr>
              <a:t>6/7/21</a:t>
            </a:fld>
            <a:endParaRPr lang="en-US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A45B7-CF67-4683-B76F-37737AAD02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A4C8C-22B9-424C-A9E0-ACEC30037F86}" type="datetime1">
              <a:rPr lang="en-US" altLang="en-US"/>
              <a:pPr>
                <a:defRPr/>
              </a:pPr>
              <a:t>6/7/21</a:t>
            </a:fld>
            <a:endParaRPr lang="en-US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1562D-D0C0-407F-8584-F2EC5D845D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59B07-9EE0-4B72-83EA-8BF7854D8C8F}" type="datetime1">
              <a:rPr lang="en-US" altLang="en-US"/>
              <a:pPr>
                <a:defRPr/>
              </a:pPr>
              <a:t>6/7/21</a:t>
            </a:fld>
            <a:endParaRPr lang="en-US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F6E62-B374-41D6-9D20-0374F10C57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56C39-34CC-4C1C-BE96-E9491D6E1645}" type="datetime1">
              <a:rPr lang="en-US" altLang="en-US"/>
              <a:pPr>
                <a:defRPr/>
              </a:pPr>
              <a:t>6/7/21</a:t>
            </a:fld>
            <a:endParaRPr lang="en-US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7B3B9-9689-4299-A03F-444C05E242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7638" cy="143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Arial" pitchFamily="34" charset="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D11634-0229-4B81-8E70-88EC843D05DD}" type="datetime1">
              <a:rPr lang="en-US" altLang="en-US"/>
              <a:pPr>
                <a:defRPr/>
              </a:pPr>
              <a:t>6/7/21</a:t>
            </a:fld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D994495-CD20-4A2E-B89F-EAE5374D66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</a:defRPr>
      </a:lvl5pPr>
      <a:lvl6pPr marL="457200" algn="ctr" defTabSz="457200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57200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57200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57200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38138" indent="-338138" algn="l" defTabSz="457200" rtl="0" eaLnBrk="0" fontAlgn="base" hangingPunct="0">
        <a:lnSpc>
          <a:spcPct val="81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57200" rtl="0" eaLnBrk="0" fontAlgn="base" hangingPunct="0">
        <a:lnSpc>
          <a:spcPct val="8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8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09E1F-3B37-9A45-A05C-A9CC207FF8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82D7EE-19BD-466F-A577-058C1934BCFD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89D6B-A59D-164D-8A13-DE91CB837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89659"/>
            <a:ext cx="4219088" cy="2470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B72635-63E8-5C45-B28F-B0BC7B4698D8}"/>
              </a:ext>
            </a:extLst>
          </p:cNvPr>
          <p:cNvSpPr txBox="1"/>
          <p:nvPr/>
        </p:nvSpPr>
        <p:spPr>
          <a:xfrm>
            <a:off x="70674" y="359305"/>
            <a:ext cx="91198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main mineral component of teeth is calcium hydroxyapatite Ca</a:t>
            </a:r>
            <a:r>
              <a:rPr lang="en-US" sz="2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(PO</a:t>
            </a:r>
            <a:r>
              <a:rPr lang="en-US" sz="2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OH.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B525EA4-5BDA-7546-99BB-D35B50EAB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(PO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⇌    5Ca</a:t>
            </a:r>
            <a:r>
              <a:rPr lang="en-US" altLang="en-US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+ 3PO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+ OH</a:t>
            </a:r>
            <a:r>
              <a:rPr lang="en-US" altLang="en-US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4AB56D-D8F3-BD44-80C1-C9681BF7B81B}"/>
              </a:ext>
            </a:extLst>
          </p:cNvPr>
          <p:cNvSpPr txBox="1"/>
          <p:nvPr/>
        </p:nvSpPr>
        <p:spPr>
          <a:xfrm>
            <a:off x="5486400" y="1313038"/>
            <a:ext cx="3284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is the same mineral, but as a crystal - not in a tooth.  The color in this sample is due to small amounts of impurities.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DA1A2782-0C8F-DF44-A3AD-DA81A2957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37738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(PO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⇌    5Ca</a:t>
            </a:r>
            <a:r>
              <a:rPr lang="en-US" altLang="en-US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+ 3PO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+ F</a:t>
            </a:r>
            <a:r>
              <a:rPr lang="en-US" altLang="en-US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F57813-F3E2-794F-A52B-D58E7255406D}"/>
                  </a:ext>
                </a:extLst>
              </p:cNvPr>
              <p:cNvSpPr txBox="1"/>
              <p:nvPr/>
            </p:nvSpPr>
            <p:spPr>
              <a:xfrm>
                <a:off x="4989983" y="5503894"/>
                <a:ext cx="20265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baseline="-25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sp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3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10</a:t>
                </a:r>
                <a:r>
                  <a:rPr lang="en-US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-61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F57813-F3E2-794F-A52B-D58E72554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983" y="5503894"/>
                <a:ext cx="2026516" cy="461665"/>
              </a:xfrm>
              <a:prstGeom prst="rect">
                <a:avLst/>
              </a:prstGeom>
              <a:blipFill>
                <a:blip r:embed="rId3"/>
                <a:stretch>
                  <a:fillRect l="-5000" t="-10811" r="-1250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F5A53B-24F9-354B-BF16-BF77CE557C11}"/>
                  </a:ext>
                </a:extLst>
              </p:cNvPr>
              <p:cNvSpPr txBox="1"/>
              <p:nvPr/>
            </p:nvSpPr>
            <p:spPr>
              <a:xfrm>
                <a:off x="4989983" y="4424065"/>
                <a:ext cx="2257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baseline="-25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sp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6.8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10</a:t>
                </a:r>
                <a:r>
                  <a:rPr lang="en-US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-37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F5A53B-24F9-354B-BF16-BF77CE557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983" y="4424065"/>
                <a:ext cx="2257349" cy="461665"/>
              </a:xfrm>
              <a:prstGeom prst="rect">
                <a:avLst/>
              </a:prstGeom>
              <a:blipFill>
                <a:blip r:embed="rId4"/>
                <a:stretch>
                  <a:fillRect l="-3933" t="-10811" r="-112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F680794-7ACF-DD45-8E05-96D026BD3746}"/>
              </a:ext>
            </a:extLst>
          </p:cNvPr>
          <p:cNvSpPr txBox="1"/>
          <p:nvPr/>
        </p:nvSpPr>
        <p:spPr>
          <a:xfrm>
            <a:off x="389474" y="6124545"/>
            <a:ext cx="7830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reacts with multiple anions here – especially with the OH</a:t>
            </a:r>
            <a:r>
              <a:rPr lang="en-US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5006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22A5-FE6B-FE4D-95AD-F4F29822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B1A7-6A50-584F-81D9-AEC32C193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11003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n-US" dirty="0"/>
              <a:t>Does the solubility of teeth change in the presence of an acid?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en-US" dirty="0"/>
          </a:p>
          <a:p>
            <a:pPr marL="0" indent="0">
              <a:spcBef>
                <a:spcPts val="1200"/>
              </a:spcBef>
              <a:buNone/>
              <a:defRPr/>
            </a:pPr>
            <a:endParaRPr lang="en-US" dirty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dirty="0"/>
              <a:t>How does the solubility of teeth treated with fluoride change in the presence of an acid?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869E9-209C-BD40-B9C3-1343496118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21CFBF8-B876-438C-AFF7-4905B1504311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9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22A5-FE6B-FE4D-95AD-F4F29822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99219"/>
            <a:ext cx="7767638" cy="1430338"/>
          </a:xfrm>
        </p:spPr>
        <p:txBody>
          <a:bodyPr/>
          <a:lstStyle/>
          <a:p>
            <a:r>
              <a:rPr lang="en-US" dirty="0"/>
              <a:t>Discuss!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B1A7-6A50-584F-81D9-AEC32C193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19" y="914400"/>
            <a:ext cx="8763000" cy="411003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n-US" dirty="0"/>
              <a:t>Does the solubility of teeth change in the presence of an acid?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dirty="0"/>
              <a:t>Yes! H</a:t>
            </a:r>
            <a:r>
              <a:rPr lang="en-US" baseline="30000" dirty="0"/>
              <a:t>+</a:t>
            </a:r>
            <a:r>
              <a:rPr lang="en-US" dirty="0"/>
              <a:t> reacts with OH</a:t>
            </a:r>
            <a:r>
              <a:rPr lang="en-US" baseline="30000" dirty="0"/>
              <a:t>-</a:t>
            </a:r>
            <a:r>
              <a:rPr lang="en-US" dirty="0"/>
              <a:t> to form H</a:t>
            </a:r>
            <a:r>
              <a:rPr lang="en-US" baseline="-25000" dirty="0"/>
              <a:t>2</a:t>
            </a:r>
            <a:r>
              <a:rPr lang="en-US" dirty="0"/>
              <a:t>O, and Le </a:t>
            </a:r>
            <a:r>
              <a:rPr lang="en-US" dirty="0" err="1"/>
              <a:t>Chatelier’s</a:t>
            </a:r>
            <a:r>
              <a:rPr lang="en-US" dirty="0"/>
              <a:t> Principle says if you remove a product, the system shifts to make more product.  Product is ions.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dirty="0"/>
              <a:t>How does the solubility of teeth treated with fluoride change in the presence of an acid?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 reacts with F</a:t>
            </a:r>
            <a:r>
              <a:rPr lang="en-US" baseline="30000" dirty="0"/>
              <a:t>-</a:t>
            </a:r>
            <a:r>
              <a:rPr lang="en-US" dirty="0"/>
              <a:t> to form HF, and Le </a:t>
            </a:r>
            <a:r>
              <a:rPr lang="en-US" dirty="0" err="1"/>
              <a:t>Chatelier’s</a:t>
            </a:r>
            <a:r>
              <a:rPr lang="en-US" dirty="0"/>
              <a:t> Principle says if you remove a product, the system shifts to make more product.  Product is ions.  </a:t>
            </a:r>
            <a:r>
              <a:rPr lang="en-US" dirty="0" err="1"/>
              <a:t>K</a:t>
            </a:r>
            <a:r>
              <a:rPr lang="en-US" baseline="-25000" dirty="0" err="1"/>
              <a:t>sp</a:t>
            </a:r>
            <a:r>
              <a:rPr lang="en-US" dirty="0"/>
              <a:t> is much smaller, and fluoride is a weaker base, so reacts less with acid.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en-US" dirty="0"/>
          </a:p>
          <a:p>
            <a:pPr marL="0" indent="0">
              <a:spcBef>
                <a:spcPts val="120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869E9-209C-BD40-B9C3-1343496118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21CFBF8-B876-438C-AFF7-4905B1504311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37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Acidification of the Oceans</a:t>
            </a:r>
          </a:p>
        </p:txBody>
      </p:sp>
      <p:pic>
        <p:nvPicPr>
          <p:cNvPr id="48230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1371600"/>
            <a:ext cx="7439025" cy="4848225"/>
          </a:xfrm>
        </p:spPr>
      </p:pic>
      <p:sp>
        <p:nvSpPr>
          <p:cNvPr id="48230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873DA6-90E4-4411-9F0F-5FA349CBC47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9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22A5-FE6B-FE4D-95AD-F4F29822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81" y="0"/>
            <a:ext cx="7767638" cy="1430338"/>
          </a:xfrm>
        </p:spPr>
        <p:txBody>
          <a:bodyPr/>
          <a:lstStyle/>
          <a:p>
            <a:r>
              <a:rPr lang="en-US" dirty="0"/>
              <a:t>Discuss!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B1A7-6A50-584F-81D9-AEC32C193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90600"/>
            <a:ext cx="8763000" cy="411003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n-US" dirty="0"/>
              <a:t>What does CO</a:t>
            </a:r>
            <a:r>
              <a:rPr lang="en-US" baseline="-25000" dirty="0"/>
              <a:t>2</a:t>
            </a:r>
            <a:r>
              <a:rPr lang="en-US" dirty="0"/>
              <a:t> form when it reacts with water?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en-US" dirty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dirty="0"/>
              <a:t>Are global CO</a:t>
            </a:r>
            <a:r>
              <a:rPr lang="en-US" baseline="-25000" dirty="0"/>
              <a:t>2</a:t>
            </a:r>
            <a:r>
              <a:rPr lang="en-US" dirty="0"/>
              <a:t> levels changing?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en-US" dirty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dirty="0"/>
              <a:t>What effect does this have on the pH of ocean water?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en-US" dirty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dirty="0"/>
              <a:t>What effect does this have on the solubility of CaCO</a:t>
            </a:r>
            <a:r>
              <a:rPr lang="en-US" baseline="-25000" dirty="0"/>
              <a:t>3</a:t>
            </a:r>
            <a:r>
              <a:rPr lang="en-US" dirty="0"/>
              <a:t>?  Why?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en-US" dirty="0"/>
          </a:p>
          <a:p>
            <a:pPr marL="0" indent="0">
              <a:spcBef>
                <a:spcPts val="120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869E9-209C-BD40-B9C3-1343496118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21CFBF8-B876-438C-AFF7-4905B1504311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94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22A5-FE6B-FE4D-95AD-F4F29822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81" y="0"/>
            <a:ext cx="7767638" cy="1430338"/>
          </a:xfrm>
        </p:spPr>
        <p:txBody>
          <a:bodyPr/>
          <a:lstStyle/>
          <a:p>
            <a:r>
              <a:rPr lang="en-US" dirty="0"/>
              <a:t>Discuss!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B3B1A7-6A50-584F-81D9-AEC32C193C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0500" y="990600"/>
                <a:ext cx="8763000" cy="4110038"/>
              </a:xfrm>
            </p:spPr>
            <p:txBody>
              <a:bodyPr/>
              <a:lstStyle/>
              <a:p>
                <a:pPr marL="0" indent="0">
                  <a:spcBef>
                    <a:spcPts val="1200"/>
                  </a:spcBef>
                  <a:buNone/>
                  <a:defRPr/>
                </a:pPr>
                <a:r>
                  <a:rPr lang="en-US" dirty="0"/>
                  <a:t>What does CO</a:t>
                </a:r>
                <a:r>
                  <a:rPr lang="en-US" baseline="-25000" dirty="0"/>
                  <a:t>2</a:t>
                </a:r>
                <a:r>
                  <a:rPr lang="en-US" dirty="0"/>
                  <a:t> form when it reacts with water?</a:t>
                </a:r>
              </a:p>
              <a:p>
                <a:pPr marL="0" indent="0">
                  <a:spcBef>
                    <a:spcPts val="1200"/>
                  </a:spcBef>
                  <a:buNone/>
                  <a:defRPr/>
                </a:pPr>
                <a:r>
                  <a:rPr lang="en-US" dirty="0"/>
                  <a:t>CO</a:t>
                </a:r>
                <a:r>
                  <a:rPr lang="en-US" baseline="-25000" dirty="0"/>
                  <a:t>2</a:t>
                </a:r>
                <a:r>
                  <a:rPr lang="en-US" dirty="0"/>
                  <a:t>  +  H</a:t>
                </a:r>
                <a:r>
                  <a:rPr lang="en-US" baseline="-25000" dirty="0"/>
                  <a:t>2</a:t>
                </a:r>
                <a:r>
                  <a:rPr lang="en-US" dirty="0"/>
                  <a:t>O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 H</a:t>
                </a:r>
                <a:r>
                  <a:rPr lang="en-US" baseline="-25000" dirty="0">
                    <a:sym typeface="Wingdings" pitchFamily="2" charset="2"/>
                  </a:rPr>
                  <a:t>2</a:t>
                </a:r>
                <a:r>
                  <a:rPr lang="en-US" dirty="0">
                    <a:sym typeface="Wingdings" pitchFamily="2" charset="2"/>
                  </a:rPr>
                  <a:t>CO</a:t>
                </a:r>
                <a:r>
                  <a:rPr lang="en-US" baseline="-25000" dirty="0">
                    <a:sym typeface="Wingdings" pitchFamily="2" charset="2"/>
                  </a:rPr>
                  <a:t>3</a:t>
                </a:r>
                <a:r>
                  <a:rPr lang="en-US" dirty="0">
                    <a:sym typeface="Wingdings" pitchFamily="2" charset="2"/>
                  </a:rPr>
                  <a:t>  (carbonic acid)</a:t>
                </a:r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  <a:defRPr/>
                </a:pPr>
                <a:r>
                  <a:rPr lang="en-US" dirty="0"/>
                  <a:t>Are global CO</a:t>
                </a:r>
                <a:r>
                  <a:rPr lang="en-US" baseline="-25000" dirty="0"/>
                  <a:t>2</a:t>
                </a:r>
                <a:r>
                  <a:rPr lang="en-US" dirty="0"/>
                  <a:t> levels changing?</a:t>
                </a:r>
              </a:p>
              <a:p>
                <a:pPr marL="0" indent="0">
                  <a:spcBef>
                    <a:spcPts val="1200"/>
                  </a:spcBef>
                  <a:buNone/>
                  <a:defRPr/>
                </a:pPr>
                <a:r>
                  <a:rPr lang="en-US" dirty="0"/>
                  <a:t>Yes – increasing, which allows more to dissolve</a:t>
                </a:r>
              </a:p>
              <a:p>
                <a:pPr marL="0" indent="0">
                  <a:spcBef>
                    <a:spcPts val="1200"/>
                  </a:spcBef>
                  <a:buNone/>
                  <a:defRPr/>
                </a:pPr>
                <a:r>
                  <a:rPr lang="en-US" dirty="0"/>
                  <a:t>What effect does this have on the pH of ocean water?</a:t>
                </a:r>
              </a:p>
              <a:p>
                <a:pPr marL="0" indent="0">
                  <a:spcBef>
                    <a:spcPts val="1200"/>
                  </a:spcBef>
                  <a:buNone/>
                  <a:defRPr/>
                </a:pPr>
                <a:r>
                  <a:rPr lang="en-US" dirty="0"/>
                  <a:t>This increases the acidity of the ocean, pH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  <a:defRPr/>
                </a:pPr>
                <a:r>
                  <a:rPr lang="en-US" dirty="0"/>
                  <a:t>What effect does this have on the solubility of CaCO</a:t>
                </a:r>
                <a:r>
                  <a:rPr lang="en-US" baseline="-25000" dirty="0"/>
                  <a:t>3</a:t>
                </a:r>
                <a:r>
                  <a:rPr lang="en-US" dirty="0"/>
                  <a:t>?  Why?  It dissolves more since carbonate is the anion of a weak acid (can be protonated, interacts according to </a:t>
                </a:r>
                <a:r>
                  <a:rPr lang="en-US" dirty="0" err="1"/>
                  <a:t>K</a:t>
                </a:r>
                <a:r>
                  <a:rPr lang="en-US" baseline="-25000" dirty="0" err="1"/>
                  <a:t>sp</a:t>
                </a:r>
                <a:r>
                  <a:rPr lang="en-US" dirty="0"/>
                  <a:t>)</a:t>
                </a:r>
              </a:p>
              <a:p>
                <a:pPr marL="0" indent="0">
                  <a:spcBef>
                    <a:spcPts val="1200"/>
                  </a:spcBef>
                  <a:buNone/>
                  <a:defRPr/>
                </a:pPr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B3B1A7-6A50-584F-81D9-AEC32C193C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990600"/>
                <a:ext cx="8763000" cy="4110038"/>
              </a:xfrm>
              <a:blipFill>
                <a:blip r:embed="rId2"/>
                <a:stretch>
                  <a:fillRect l="-1734" t="-4321" r="-1590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869E9-209C-BD40-B9C3-1343496118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21CFBF8-B876-438C-AFF7-4905B1504311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911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26235</TotalTime>
  <Words>426</Words>
  <Application>Microsoft Macintosh PowerPoint</Application>
  <PresentationFormat>On-screen Show (4:3)</PresentationFormat>
  <Paragraphs>42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Times New Roman</vt:lpstr>
      <vt:lpstr>Default Design</vt:lpstr>
      <vt:lpstr>PowerPoint Presentation</vt:lpstr>
      <vt:lpstr>Discuss!</vt:lpstr>
      <vt:lpstr>Discuss!</vt:lpstr>
      <vt:lpstr>Acidification of the Oceans</vt:lpstr>
      <vt:lpstr>Discuss!</vt:lpstr>
      <vt:lpstr>Discuss!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Gelder</dc:creator>
  <cp:lastModifiedBy>Gray,Terry</cp:lastModifiedBy>
  <cp:revision>1797</cp:revision>
  <cp:lastPrinted>2021-03-15T17:52:34Z</cp:lastPrinted>
  <dcterms:modified xsi:type="dcterms:W3CDTF">2021-06-07T21:13:40Z</dcterms:modified>
</cp:coreProperties>
</file>