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783" r:id="rId2"/>
    <p:sldId id="784" r:id="rId3"/>
    <p:sldId id="785" r:id="rId4"/>
    <p:sldId id="819" r:id="rId5"/>
    <p:sldId id="786" r:id="rId6"/>
    <p:sldId id="787" r:id="rId7"/>
    <p:sldId id="788" r:id="rId8"/>
    <p:sldId id="821" r:id="rId9"/>
    <p:sldId id="789" r:id="rId10"/>
    <p:sldId id="790" r:id="rId11"/>
    <p:sldId id="791" r:id="rId12"/>
    <p:sldId id="820" r:id="rId13"/>
    <p:sldId id="792" r:id="rId14"/>
    <p:sldId id="793" r:id="rId15"/>
    <p:sldId id="794" r:id="rId16"/>
    <p:sldId id="7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7"/>
    <p:restoredTop sz="96197"/>
  </p:normalViewPr>
  <p:slideViewPr>
    <p:cSldViewPr snapToGrid="0" snapToObjects="1">
      <p:cViewPr varScale="1">
        <p:scale>
          <a:sx n="118" d="100"/>
          <a:sy n="118" d="100"/>
        </p:scale>
        <p:origin x="2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FA86F-1A3E-4E4F-B1FC-95FBC23F897C}" type="datetimeFigureOut">
              <a:rPr lang="en-US" smtClean="0"/>
              <a:t>6/8/21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FDEF3-0E2C-B944-9B3D-41C6EFCD20A8}" type="slidenum">
              <a:rPr lang="en-US" smtClean="0"/>
              <a:t>‹#›</a:t>
            </a:fld>
            <a:endParaRPr lang="en-US"/>
          </a:p>
        </p:txBody>
      </p:sp>
    </p:spTree>
    <p:extLst>
      <p:ext uri="{BB962C8B-B14F-4D97-AF65-F5344CB8AC3E}">
        <p14:creationId xmlns:p14="http://schemas.microsoft.com/office/powerpoint/2010/main" val="2847119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DA039C-D281-4C96-885D-B226EED635FE}" type="slidenum">
              <a:rPr lang="en-US" smtClean="0"/>
              <a:t>2</a:t>
            </a:fld>
            <a:endParaRPr lang="en-US" dirty="0"/>
          </a:p>
        </p:txBody>
      </p:sp>
    </p:spTree>
    <p:extLst>
      <p:ext uri="{BB962C8B-B14F-4D97-AF65-F5344CB8AC3E}">
        <p14:creationId xmlns:p14="http://schemas.microsoft.com/office/powerpoint/2010/main" val="294591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C4D1-45F2-4949-8D3D-0412A1FDB9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990C27-8935-E74D-B32C-718E5A79A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47E03-2326-B345-8A99-28CB8654102D}"/>
              </a:ext>
            </a:extLst>
          </p:cNvPr>
          <p:cNvSpPr>
            <a:spLocks noGrp="1"/>
          </p:cNvSpPr>
          <p:nvPr>
            <p:ph type="dt" sz="half" idx="10"/>
          </p:nvPr>
        </p:nvSpPr>
        <p:spPr/>
        <p:txBody>
          <a:bodyPr/>
          <a:lstStyle/>
          <a:p>
            <a:fld id="{1CECB243-DDE3-EB4A-8177-38024F630587}" type="datetimeFigureOut">
              <a:rPr lang="en-US" smtClean="0"/>
              <a:t>6/8/21</a:t>
            </a:fld>
            <a:endParaRPr lang="en-US"/>
          </a:p>
        </p:txBody>
      </p:sp>
      <p:sp>
        <p:nvSpPr>
          <p:cNvPr id="5" name="Footer Placeholder 4">
            <a:extLst>
              <a:ext uri="{FF2B5EF4-FFF2-40B4-BE49-F238E27FC236}">
                <a16:creationId xmlns:a16="http://schemas.microsoft.com/office/drawing/2014/main" id="{F27AB56D-3270-144A-BC16-2B1EE2EFB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5AB25-AD0A-B344-B713-A50B01021873}"/>
              </a:ext>
            </a:extLst>
          </p:cNvPr>
          <p:cNvSpPr>
            <a:spLocks noGrp="1"/>
          </p:cNvSpPr>
          <p:nvPr>
            <p:ph type="sldNum" sz="quarter" idx="12"/>
          </p:nvPr>
        </p:nvSpPr>
        <p:spPr/>
        <p:txBody>
          <a:bodyPr/>
          <a:lstStyle/>
          <a:p>
            <a:fld id="{0C4B6DB4-5EC0-AD40-9B8B-8F577C3C0DE5}" type="slidenum">
              <a:rPr lang="en-US" smtClean="0"/>
              <a:t>‹#›</a:t>
            </a:fld>
            <a:endParaRPr lang="en-US"/>
          </a:p>
        </p:txBody>
      </p:sp>
    </p:spTree>
    <p:extLst>
      <p:ext uri="{BB962C8B-B14F-4D97-AF65-F5344CB8AC3E}">
        <p14:creationId xmlns:p14="http://schemas.microsoft.com/office/powerpoint/2010/main" val="138043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8A18-A795-BF49-BF6D-F8D48459C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8755B1-7E30-924C-AA7C-AACF9D6A6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0F7E6-1AA3-9E4E-B22B-0748B959A36D}"/>
              </a:ext>
            </a:extLst>
          </p:cNvPr>
          <p:cNvSpPr>
            <a:spLocks noGrp="1"/>
          </p:cNvSpPr>
          <p:nvPr>
            <p:ph type="dt" sz="half" idx="10"/>
          </p:nvPr>
        </p:nvSpPr>
        <p:spPr/>
        <p:txBody>
          <a:bodyPr/>
          <a:lstStyle/>
          <a:p>
            <a:fld id="{1CECB243-DDE3-EB4A-8177-38024F630587}" type="datetimeFigureOut">
              <a:rPr lang="en-US" smtClean="0"/>
              <a:t>6/8/21</a:t>
            </a:fld>
            <a:endParaRPr lang="en-US"/>
          </a:p>
        </p:txBody>
      </p:sp>
      <p:sp>
        <p:nvSpPr>
          <p:cNvPr id="5" name="Footer Placeholder 4">
            <a:extLst>
              <a:ext uri="{FF2B5EF4-FFF2-40B4-BE49-F238E27FC236}">
                <a16:creationId xmlns:a16="http://schemas.microsoft.com/office/drawing/2014/main" id="{99AEE130-98C5-0146-95F2-BE5BBAD53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27811-B482-7343-9CF5-7AC2A0051B3A}"/>
              </a:ext>
            </a:extLst>
          </p:cNvPr>
          <p:cNvSpPr>
            <a:spLocks noGrp="1"/>
          </p:cNvSpPr>
          <p:nvPr>
            <p:ph type="sldNum" sz="quarter" idx="12"/>
          </p:nvPr>
        </p:nvSpPr>
        <p:spPr/>
        <p:txBody>
          <a:bodyPr/>
          <a:lstStyle/>
          <a:p>
            <a:fld id="{0C4B6DB4-5EC0-AD40-9B8B-8F577C3C0DE5}" type="slidenum">
              <a:rPr lang="en-US" smtClean="0"/>
              <a:t>‹#›</a:t>
            </a:fld>
            <a:endParaRPr lang="en-US"/>
          </a:p>
        </p:txBody>
      </p:sp>
    </p:spTree>
    <p:extLst>
      <p:ext uri="{BB962C8B-B14F-4D97-AF65-F5344CB8AC3E}">
        <p14:creationId xmlns:p14="http://schemas.microsoft.com/office/powerpoint/2010/main" val="74648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3BB880-99B9-F345-AEA3-C340D413B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3A8101-683A-D841-9065-84BBF13A4C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D841D-1D61-9443-8986-78D531745816}"/>
              </a:ext>
            </a:extLst>
          </p:cNvPr>
          <p:cNvSpPr>
            <a:spLocks noGrp="1"/>
          </p:cNvSpPr>
          <p:nvPr>
            <p:ph type="dt" sz="half" idx="10"/>
          </p:nvPr>
        </p:nvSpPr>
        <p:spPr/>
        <p:txBody>
          <a:bodyPr/>
          <a:lstStyle/>
          <a:p>
            <a:fld id="{1CECB243-DDE3-EB4A-8177-38024F630587}" type="datetimeFigureOut">
              <a:rPr lang="en-US" smtClean="0"/>
              <a:t>6/8/21</a:t>
            </a:fld>
            <a:endParaRPr lang="en-US"/>
          </a:p>
        </p:txBody>
      </p:sp>
      <p:sp>
        <p:nvSpPr>
          <p:cNvPr id="5" name="Footer Placeholder 4">
            <a:extLst>
              <a:ext uri="{FF2B5EF4-FFF2-40B4-BE49-F238E27FC236}">
                <a16:creationId xmlns:a16="http://schemas.microsoft.com/office/drawing/2014/main" id="{932E93C2-E571-1E48-914A-1141FF1A5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1AFF8-D2A8-B144-96C6-07B8EC153794}"/>
              </a:ext>
            </a:extLst>
          </p:cNvPr>
          <p:cNvSpPr>
            <a:spLocks noGrp="1"/>
          </p:cNvSpPr>
          <p:nvPr>
            <p:ph type="sldNum" sz="quarter" idx="12"/>
          </p:nvPr>
        </p:nvSpPr>
        <p:spPr/>
        <p:txBody>
          <a:bodyPr/>
          <a:lstStyle/>
          <a:p>
            <a:fld id="{0C4B6DB4-5EC0-AD40-9B8B-8F577C3C0DE5}" type="slidenum">
              <a:rPr lang="en-US" smtClean="0"/>
              <a:t>‹#›</a:t>
            </a:fld>
            <a:endParaRPr lang="en-US"/>
          </a:p>
        </p:txBody>
      </p:sp>
    </p:spTree>
    <p:extLst>
      <p:ext uri="{BB962C8B-B14F-4D97-AF65-F5344CB8AC3E}">
        <p14:creationId xmlns:p14="http://schemas.microsoft.com/office/powerpoint/2010/main" val="2475073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22" name="Title 1"/>
          <p:cNvSpPr>
            <a:spLocks noGrp="1"/>
          </p:cNvSpPr>
          <p:nvPr>
            <p:ph type="title"/>
          </p:nvPr>
        </p:nvSpPr>
        <p:spPr>
          <a:xfrm>
            <a:off x="355600" y="1"/>
            <a:ext cx="11633200" cy="457200"/>
          </a:xfrm>
          <a:prstGeom prst="rect">
            <a:avLst/>
          </a:prstGeom>
        </p:spPr>
        <p:txBody>
          <a:bodyPr/>
          <a:lstStyle>
            <a:lvl1pPr>
              <a:defRPr sz="3200">
                <a:latin typeface="Calibri" panose="020F0502020204030204" pitchFamily="34" charset="0"/>
              </a:defRPr>
            </a:lvl1pPr>
          </a:lstStyle>
          <a:p>
            <a:r>
              <a:rPr lang="en-US" dirty="0"/>
              <a:t>Click to edit Master title style</a:t>
            </a:r>
            <a:endParaRPr lang="en-IN" dirty="0"/>
          </a:p>
        </p:txBody>
      </p:sp>
      <p:sp>
        <p:nvSpPr>
          <p:cNvPr id="23" name="Text Placeholder 3"/>
          <p:cNvSpPr>
            <a:spLocks noGrp="1"/>
          </p:cNvSpPr>
          <p:nvPr>
            <p:ph type="body" sz="quarter" idx="10" hasCustomPrompt="1"/>
          </p:nvPr>
        </p:nvSpPr>
        <p:spPr>
          <a:xfrm>
            <a:off x="1117600" y="1981200"/>
            <a:ext cx="10058400" cy="3429000"/>
          </a:xfrm>
          <a:prstGeom prst="rect">
            <a:avLst/>
          </a:prstGeom>
        </p:spPr>
        <p:txBody>
          <a:bodyPr/>
          <a:lstStyle>
            <a:lvl1pPr marL="0" indent="0">
              <a:buNone/>
              <a:defRPr sz="28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a:t>
            </a:r>
            <a:endParaRPr lang="en-IN" dirty="0"/>
          </a:p>
        </p:txBody>
      </p:sp>
      <p:sp>
        <p:nvSpPr>
          <p:cNvPr id="24" name="Text Placeholder 5"/>
          <p:cNvSpPr>
            <a:spLocks noGrp="1"/>
          </p:cNvSpPr>
          <p:nvPr>
            <p:ph type="body" sz="quarter" idx="11" hasCustomPrompt="1"/>
          </p:nvPr>
        </p:nvSpPr>
        <p:spPr>
          <a:xfrm>
            <a:off x="5283200" y="1219200"/>
            <a:ext cx="1625600" cy="533400"/>
          </a:xfrm>
          <a:prstGeom prst="rect">
            <a:avLst/>
          </a:prstGeom>
        </p:spPr>
        <p:txBody>
          <a:bodyPr/>
          <a:lstStyle>
            <a:lvl1pPr marL="0" indent="0">
              <a:buNone/>
              <a:defRPr>
                <a:solidFill>
                  <a:srgbClr val="4F74A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z="3200" b="1" dirty="0">
                <a:solidFill>
                  <a:srgbClr val="4F74A7"/>
                </a:solidFill>
              </a:rPr>
              <a:t>Topics</a:t>
            </a:r>
            <a:endParaRPr lang="en-IN" dirty="0"/>
          </a:p>
        </p:txBody>
      </p:sp>
    </p:spTree>
    <p:extLst>
      <p:ext uri="{BB962C8B-B14F-4D97-AF65-F5344CB8AC3E}">
        <p14:creationId xmlns:p14="http://schemas.microsoft.com/office/powerpoint/2010/main" val="3681436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Exposition">
    <p:spTree>
      <p:nvGrpSpPr>
        <p:cNvPr id="1" name=""/>
        <p:cNvGrpSpPr/>
        <p:nvPr/>
      </p:nvGrpSpPr>
      <p:grpSpPr>
        <a:xfrm>
          <a:off x="0" y="0"/>
          <a:ext cx="0" cy="0"/>
          <a:chOff x="0" y="0"/>
          <a:chExt cx="0" cy="0"/>
        </a:xfrm>
      </p:grpSpPr>
      <p:sp>
        <p:nvSpPr>
          <p:cNvPr id="21" name="Title 1"/>
          <p:cNvSpPr>
            <a:spLocks noGrp="1"/>
          </p:cNvSpPr>
          <p:nvPr>
            <p:ph type="title"/>
          </p:nvPr>
        </p:nvSpPr>
        <p:spPr>
          <a:xfrm>
            <a:off x="355600" y="1"/>
            <a:ext cx="11633200" cy="457200"/>
          </a:xfrm>
          <a:prstGeom prst="rect">
            <a:avLst/>
          </a:prstGeom>
        </p:spPr>
        <p:txBody>
          <a:bodyPr/>
          <a:lstStyle>
            <a:lvl1pPr>
              <a:defRPr sz="3200">
                <a:latin typeface="Calibri" panose="020F0502020204030204" pitchFamily="34" charset="0"/>
              </a:defRPr>
            </a:lvl1pPr>
          </a:lstStyle>
          <a:p>
            <a:r>
              <a:rPr lang="en-US" dirty="0"/>
              <a:t>Click to edit Master title style</a:t>
            </a:r>
            <a:endParaRPr lang="en-IN" dirty="0"/>
          </a:p>
        </p:txBody>
      </p:sp>
      <p:sp>
        <p:nvSpPr>
          <p:cNvPr id="22" name="Text Placeholder 3"/>
          <p:cNvSpPr>
            <a:spLocks noGrp="1"/>
          </p:cNvSpPr>
          <p:nvPr>
            <p:ph type="body" sz="quarter" idx="10" hasCustomPrompt="1"/>
          </p:nvPr>
        </p:nvSpPr>
        <p:spPr>
          <a:xfrm>
            <a:off x="0" y="1981200"/>
            <a:ext cx="12192000" cy="3429000"/>
          </a:xfrm>
          <a:prstGeom prst="rect">
            <a:avLst/>
          </a:prstGeom>
        </p:spPr>
        <p:txBody>
          <a:bodyPr/>
          <a:lstStyle>
            <a:lvl1pPr marL="0" indent="0">
              <a:buNone/>
              <a:defRPr sz="2800">
                <a:latin typeface="Times New Roman"/>
                <a:cs typeface="Times New Roman"/>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a:t>
            </a:r>
            <a:endParaRPr lang="en-IN" dirty="0"/>
          </a:p>
        </p:txBody>
      </p:sp>
      <p:sp>
        <p:nvSpPr>
          <p:cNvPr id="3" name="Text Placeholder 2"/>
          <p:cNvSpPr>
            <a:spLocks noGrp="1"/>
          </p:cNvSpPr>
          <p:nvPr>
            <p:ph type="body" sz="quarter" idx="11" hasCustomPrompt="1"/>
          </p:nvPr>
        </p:nvSpPr>
        <p:spPr>
          <a:xfrm>
            <a:off x="0" y="1143000"/>
            <a:ext cx="4267200" cy="609600"/>
          </a:xfrm>
          <a:prstGeom prst="rect">
            <a:avLst/>
          </a:prstGeom>
        </p:spPr>
        <p:txBody>
          <a:bodyPr/>
          <a:lstStyle>
            <a:lvl1pPr marL="0" indent="0">
              <a:buNone/>
              <a:defRPr sz="2800">
                <a:solidFill>
                  <a:srgbClr val="000000"/>
                </a:solidFill>
                <a:latin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a:t>
            </a:r>
            <a:endParaRPr lang="en-IN" dirty="0"/>
          </a:p>
        </p:txBody>
      </p:sp>
      <p:sp>
        <p:nvSpPr>
          <p:cNvPr id="5" name="Text Placeholder 4"/>
          <p:cNvSpPr>
            <a:spLocks noGrp="1"/>
          </p:cNvSpPr>
          <p:nvPr>
            <p:ph type="body" sz="quarter" idx="12" hasCustomPrompt="1"/>
          </p:nvPr>
        </p:nvSpPr>
        <p:spPr>
          <a:xfrm>
            <a:off x="8432800" y="3200400"/>
            <a:ext cx="3352800" cy="1981200"/>
          </a:xfrm>
          <a:prstGeom prst="rect">
            <a:avLst/>
          </a:prstGeom>
        </p:spPr>
        <p:txBody>
          <a:bodyPr/>
          <a:lstStyle>
            <a:lvl1pPr marL="0" indent="0">
              <a:buNone/>
              <a:defRPr sz="2800"/>
            </a:lvl1pPr>
          </a:lstStyle>
          <a:p>
            <a:pPr lvl="0"/>
            <a:r>
              <a:rPr lang="en-US" dirty="0"/>
              <a:t>Click me</a:t>
            </a:r>
            <a:endParaRPr lang="en-IN" dirty="0"/>
          </a:p>
        </p:txBody>
      </p:sp>
    </p:spTree>
    <p:extLst>
      <p:ext uri="{BB962C8B-B14F-4D97-AF65-F5344CB8AC3E}">
        <p14:creationId xmlns:p14="http://schemas.microsoft.com/office/powerpoint/2010/main" val="621003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Objectives">
    <p:spTree>
      <p:nvGrpSpPr>
        <p:cNvPr id="1" name=""/>
        <p:cNvGrpSpPr/>
        <p:nvPr/>
      </p:nvGrpSpPr>
      <p:grpSpPr>
        <a:xfrm>
          <a:off x="0" y="0"/>
          <a:ext cx="0" cy="0"/>
          <a:chOff x="0" y="0"/>
          <a:chExt cx="0" cy="0"/>
        </a:xfrm>
      </p:grpSpPr>
      <p:sp>
        <p:nvSpPr>
          <p:cNvPr id="22" name="Title 1"/>
          <p:cNvSpPr>
            <a:spLocks noGrp="1"/>
          </p:cNvSpPr>
          <p:nvPr>
            <p:ph type="title"/>
          </p:nvPr>
        </p:nvSpPr>
        <p:spPr>
          <a:xfrm>
            <a:off x="355600" y="1"/>
            <a:ext cx="11633200" cy="457200"/>
          </a:xfrm>
          <a:prstGeom prst="rect">
            <a:avLst/>
          </a:prstGeom>
        </p:spPr>
        <p:txBody>
          <a:bodyPr/>
          <a:lstStyle>
            <a:lvl1pPr>
              <a:defRPr sz="3200">
                <a:latin typeface="Calibri" panose="020F0502020204030204" pitchFamily="34" charset="0"/>
              </a:defRPr>
            </a:lvl1pPr>
          </a:lstStyle>
          <a:p>
            <a:r>
              <a:rPr lang="en-US" dirty="0"/>
              <a:t>Click to edit Master title style</a:t>
            </a:r>
            <a:endParaRPr lang="en-IN" dirty="0"/>
          </a:p>
        </p:txBody>
      </p:sp>
      <p:sp>
        <p:nvSpPr>
          <p:cNvPr id="23" name="Text Placeholder 3"/>
          <p:cNvSpPr>
            <a:spLocks noGrp="1"/>
          </p:cNvSpPr>
          <p:nvPr>
            <p:ph type="body" sz="quarter" idx="10" hasCustomPrompt="1"/>
          </p:nvPr>
        </p:nvSpPr>
        <p:spPr>
          <a:xfrm>
            <a:off x="1117600" y="1981200"/>
            <a:ext cx="10058400" cy="3429000"/>
          </a:xfrm>
          <a:prstGeom prst="rect">
            <a:avLst/>
          </a:prstGeom>
        </p:spPr>
        <p:txBody>
          <a:bodyPr/>
          <a:lstStyle>
            <a:lvl1pPr marL="0" indent="0">
              <a:buNone/>
              <a:defRPr sz="2800">
                <a:latin typeface="Times New Roman"/>
                <a:cs typeface="Times New Roman"/>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a:t>
            </a:r>
            <a:endParaRPr lang="en-IN" dirty="0"/>
          </a:p>
        </p:txBody>
      </p:sp>
      <p:sp>
        <p:nvSpPr>
          <p:cNvPr id="24" name="Text Placeholder 5"/>
          <p:cNvSpPr>
            <a:spLocks noGrp="1"/>
          </p:cNvSpPr>
          <p:nvPr>
            <p:ph type="body" sz="quarter" idx="11" hasCustomPrompt="1"/>
          </p:nvPr>
        </p:nvSpPr>
        <p:spPr>
          <a:xfrm>
            <a:off x="5283200" y="1219200"/>
            <a:ext cx="1625600" cy="533400"/>
          </a:xfrm>
          <a:prstGeom prst="rect">
            <a:avLst/>
          </a:prstGeom>
        </p:spPr>
        <p:txBody>
          <a:bodyPr/>
          <a:lstStyle>
            <a:lvl1pPr marL="0" indent="0">
              <a:buNone/>
              <a:defRPr>
                <a:solidFill>
                  <a:srgbClr val="4F74A7"/>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z="3200" b="1" dirty="0">
                <a:solidFill>
                  <a:srgbClr val="4F74A7"/>
                </a:solidFill>
              </a:rPr>
              <a:t>Topics</a:t>
            </a:r>
            <a:endParaRPr lang="en-IN" dirty="0"/>
          </a:p>
        </p:txBody>
      </p:sp>
      <p:sp>
        <p:nvSpPr>
          <p:cNvPr id="3" name="Content Placeholder 2"/>
          <p:cNvSpPr>
            <a:spLocks noGrp="1"/>
          </p:cNvSpPr>
          <p:nvPr>
            <p:ph sz="quarter" idx="12"/>
          </p:nvPr>
        </p:nvSpPr>
        <p:spPr>
          <a:xfrm>
            <a:off x="1828800" y="4800600"/>
            <a:ext cx="3048000" cy="457200"/>
          </a:xfrm>
          <a:prstGeom prst="rect">
            <a:avLst/>
          </a:prstGeom>
        </p:spPr>
        <p:txBody>
          <a:bodyPr/>
          <a:lstStyle>
            <a:lvl1pPr marL="0" indent="0">
              <a:buNone/>
              <a:defRPr sz="1400"/>
            </a:lvl1pPr>
          </a:lstStyle>
          <a:p>
            <a:pPr lvl="0"/>
            <a:r>
              <a:rPr lang="en-US" dirty="0"/>
              <a:t>Edit Master text styles</a:t>
            </a:r>
          </a:p>
        </p:txBody>
      </p:sp>
      <p:sp>
        <p:nvSpPr>
          <p:cNvPr id="5" name="Content Placeholder 4"/>
          <p:cNvSpPr>
            <a:spLocks noGrp="1"/>
          </p:cNvSpPr>
          <p:nvPr>
            <p:ph sz="quarter" idx="13"/>
          </p:nvPr>
        </p:nvSpPr>
        <p:spPr>
          <a:xfrm>
            <a:off x="6908800" y="4648200"/>
            <a:ext cx="3352800" cy="457200"/>
          </a:xfrm>
          <a:prstGeom prst="rect">
            <a:avLst/>
          </a:prstGeom>
        </p:spPr>
        <p:txBody>
          <a:bodyPr/>
          <a:lstStyle>
            <a:lvl1pPr marL="0" indent="0">
              <a:buNone/>
              <a:defRPr sz="1400"/>
            </a:lvl1pPr>
          </a:lstStyle>
          <a:p>
            <a:pPr lvl="0"/>
            <a:r>
              <a:rPr lang="en-US" dirty="0"/>
              <a:t>Edit Master text styles</a:t>
            </a:r>
          </a:p>
        </p:txBody>
      </p:sp>
    </p:spTree>
    <p:extLst>
      <p:ext uri="{BB962C8B-B14F-4D97-AF65-F5344CB8AC3E}">
        <p14:creationId xmlns:p14="http://schemas.microsoft.com/office/powerpoint/2010/main" val="318571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944C-5AE9-4C4F-8C89-0198264264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705E50-171D-9C4C-84D9-974CF5DD7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908CC-7AFA-1B47-8BD1-F225A1F9944D}"/>
              </a:ext>
            </a:extLst>
          </p:cNvPr>
          <p:cNvSpPr>
            <a:spLocks noGrp="1"/>
          </p:cNvSpPr>
          <p:nvPr>
            <p:ph type="dt" sz="half" idx="10"/>
          </p:nvPr>
        </p:nvSpPr>
        <p:spPr/>
        <p:txBody>
          <a:bodyPr/>
          <a:lstStyle/>
          <a:p>
            <a:fld id="{1CECB243-DDE3-EB4A-8177-38024F630587}" type="datetimeFigureOut">
              <a:rPr lang="en-US" smtClean="0"/>
              <a:t>6/8/21</a:t>
            </a:fld>
            <a:endParaRPr lang="en-US"/>
          </a:p>
        </p:txBody>
      </p:sp>
      <p:sp>
        <p:nvSpPr>
          <p:cNvPr id="5" name="Footer Placeholder 4">
            <a:extLst>
              <a:ext uri="{FF2B5EF4-FFF2-40B4-BE49-F238E27FC236}">
                <a16:creationId xmlns:a16="http://schemas.microsoft.com/office/drawing/2014/main" id="{A6C0B5E3-983E-D140-80C4-9358541EE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A5AAA-37E3-D04C-894D-9FB250CCF9E7}"/>
              </a:ext>
            </a:extLst>
          </p:cNvPr>
          <p:cNvSpPr>
            <a:spLocks noGrp="1"/>
          </p:cNvSpPr>
          <p:nvPr>
            <p:ph type="sldNum" sz="quarter" idx="12"/>
          </p:nvPr>
        </p:nvSpPr>
        <p:spPr/>
        <p:txBody>
          <a:bodyPr/>
          <a:lstStyle/>
          <a:p>
            <a:fld id="{0C4B6DB4-5EC0-AD40-9B8B-8F577C3C0DE5}" type="slidenum">
              <a:rPr lang="en-US" smtClean="0"/>
              <a:t>‹#›</a:t>
            </a:fld>
            <a:endParaRPr lang="en-US"/>
          </a:p>
        </p:txBody>
      </p:sp>
    </p:spTree>
    <p:extLst>
      <p:ext uri="{BB962C8B-B14F-4D97-AF65-F5344CB8AC3E}">
        <p14:creationId xmlns:p14="http://schemas.microsoft.com/office/powerpoint/2010/main" val="293901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BD69-278D-6A42-B287-91C7F1125E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E351A0-74C9-D045-85C3-4D9DAC96EE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64E8CD-33D3-CD41-A02D-07C4B4440105}"/>
              </a:ext>
            </a:extLst>
          </p:cNvPr>
          <p:cNvSpPr>
            <a:spLocks noGrp="1"/>
          </p:cNvSpPr>
          <p:nvPr>
            <p:ph type="dt" sz="half" idx="10"/>
          </p:nvPr>
        </p:nvSpPr>
        <p:spPr/>
        <p:txBody>
          <a:bodyPr/>
          <a:lstStyle/>
          <a:p>
            <a:fld id="{1CECB243-DDE3-EB4A-8177-38024F630587}" type="datetimeFigureOut">
              <a:rPr lang="en-US" smtClean="0"/>
              <a:t>6/8/21</a:t>
            </a:fld>
            <a:endParaRPr lang="en-US"/>
          </a:p>
        </p:txBody>
      </p:sp>
      <p:sp>
        <p:nvSpPr>
          <p:cNvPr id="5" name="Footer Placeholder 4">
            <a:extLst>
              <a:ext uri="{FF2B5EF4-FFF2-40B4-BE49-F238E27FC236}">
                <a16:creationId xmlns:a16="http://schemas.microsoft.com/office/drawing/2014/main" id="{5CA12C69-7CA4-8846-BE4F-1F52A1B4B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8F3FF-41D8-2143-B062-18F3186F0196}"/>
              </a:ext>
            </a:extLst>
          </p:cNvPr>
          <p:cNvSpPr>
            <a:spLocks noGrp="1"/>
          </p:cNvSpPr>
          <p:nvPr>
            <p:ph type="sldNum" sz="quarter" idx="12"/>
          </p:nvPr>
        </p:nvSpPr>
        <p:spPr/>
        <p:txBody>
          <a:bodyPr/>
          <a:lstStyle/>
          <a:p>
            <a:fld id="{0C4B6DB4-5EC0-AD40-9B8B-8F577C3C0DE5}" type="slidenum">
              <a:rPr lang="en-US" smtClean="0"/>
              <a:t>‹#›</a:t>
            </a:fld>
            <a:endParaRPr lang="en-US"/>
          </a:p>
        </p:txBody>
      </p:sp>
    </p:spTree>
    <p:extLst>
      <p:ext uri="{BB962C8B-B14F-4D97-AF65-F5344CB8AC3E}">
        <p14:creationId xmlns:p14="http://schemas.microsoft.com/office/powerpoint/2010/main" val="115165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31D0B-13C2-794E-A049-C70E0C8B2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29E99D-0A1B-BC48-99A2-FEB4F56037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D7D13A-3668-2348-B2D7-0CAE6B33CC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9B2986-8C54-0D44-AC26-781DC24A0919}"/>
              </a:ext>
            </a:extLst>
          </p:cNvPr>
          <p:cNvSpPr>
            <a:spLocks noGrp="1"/>
          </p:cNvSpPr>
          <p:nvPr>
            <p:ph type="dt" sz="half" idx="10"/>
          </p:nvPr>
        </p:nvSpPr>
        <p:spPr/>
        <p:txBody>
          <a:bodyPr/>
          <a:lstStyle/>
          <a:p>
            <a:fld id="{1CECB243-DDE3-EB4A-8177-38024F630587}" type="datetimeFigureOut">
              <a:rPr lang="en-US" smtClean="0"/>
              <a:t>6/8/21</a:t>
            </a:fld>
            <a:endParaRPr lang="en-US"/>
          </a:p>
        </p:txBody>
      </p:sp>
      <p:sp>
        <p:nvSpPr>
          <p:cNvPr id="6" name="Footer Placeholder 5">
            <a:extLst>
              <a:ext uri="{FF2B5EF4-FFF2-40B4-BE49-F238E27FC236}">
                <a16:creationId xmlns:a16="http://schemas.microsoft.com/office/drawing/2014/main" id="{D98B5E07-2E03-F64F-9D15-D8337DB33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CFAD5-4BD6-DE4F-90BB-1F5006911FB1}"/>
              </a:ext>
            </a:extLst>
          </p:cNvPr>
          <p:cNvSpPr>
            <a:spLocks noGrp="1"/>
          </p:cNvSpPr>
          <p:nvPr>
            <p:ph type="sldNum" sz="quarter" idx="12"/>
          </p:nvPr>
        </p:nvSpPr>
        <p:spPr/>
        <p:txBody>
          <a:bodyPr/>
          <a:lstStyle/>
          <a:p>
            <a:fld id="{0C4B6DB4-5EC0-AD40-9B8B-8F577C3C0DE5}" type="slidenum">
              <a:rPr lang="en-US" smtClean="0"/>
              <a:t>‹#›</a:t>
            </a:fld>
            <a:endParaRPr lang="en-US"/>
          </a:p>
        </p:txBody>
      </p:sp>
    </p:spTree>
    <p:extLst>
      <p:ext uri="{BB962C8B-B14F-4D97-AF65-F5344CB8AC3E}">
        <p14:creationId xmlns:p14="http://schemas.microsoft.com/office/powerpoint/2010/main" val="109613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C519-6C30-0B4B-9195-B9E01BCCE8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FA66BA-D4E1-5A4C-9C58-DCE5B51A0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6D2DEE-180A-C749-A941-F0017A7D13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728475-CECE-ED40-9684-4374A6AF8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D945AA-C4D7-784E-8AEF-B7AC49A4A5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FED71-3A7E-A847-AF53-BF21E6EE5AA8}"/>
              </a:ext>
            </a:extLst>
          </p:cNvPr>
          <p:cNvSpPr>
            <a:spLocks noGrp="1"/>
          </p:cNvSpPr>
          <p:nvPr>
            <p:ph type="dt" sz="half" idx="10"/>
          </p:nvPr>
        </p:nvSpPr>
        <p:spPr/>
        <p:txBody>
          <a:bodyPr/>
          <a:lstStyle/>
          <a:p>
            <a:fld id="{1CECB243-DDE3-EB4A-8177-38024F630587}" type="datetimeFigureOut">
              <a:rPr lang="en-US" smtClean="0"/>
              <a:t>6/8/21</a:t>
            </a:fld>
            <a:endParaRPr lang="en-US"/>
          </a:p>
        </p:txBody>
      </p:sp>
      <p:sp>
        <p:nvSpPr>
          <p:cNvPr id="8" name="Footer Placeholder 7">
            <a:extLst>
              <a:ext uri="{FF2B5EF4-FFF2-40B4-BE49-F238E27FC236}">
                <a16:creationId xmlns:a16="http://schemas.microsoft.com/office/drawing/2014/main" id="{A8727100-E3C4-7749-B693-074772176D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DA0B0-AC53-964D-B315-17085CB9A748}"/>
              </a:ext>
            </a:extLst>
          </p:cNvPr>
          <p:cNvSpPr>
            <a:spLocks noGrp="1"/>
          </p:cNvSpPr>
          <p:nvPr>
            <p:ph type="sldNum" sz="quarter" idx="12"/>
          </p:nvPr>
        </p:nvSpPr>
        <p:spPr/>
        <p:txBody>
          <a:bodyPr/>
          <a:lstStyle/>
          <a:p>
            <a:fld id="{0C4B6DB4-5EC0-AD40-9B8B-8F577C3C0DE5}" type="slidenum">
              <a:rPr lang="en-US" smtClean="0"/>
              <a:t>‹#›</a:t>
            </a:fld>
            <a:endParaRPr lang="en-US"/>
          </a:p>
        </p:txBody>
      </p:sp>
    </p:spTree>
    <p:extLst>
      <p:ext uri="{BB962C8B-B14F-4D97-AF65-F5344CB8AC3E}">
        <p14:creationId xmlns:p14="http://schemas.microsoft.com/office/powerpoint/2010/main" val="125292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CCA9-613F-D548-A789-EA985C0D79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9B6960-0965-3545-B9BC-F2FEE065AE42}"/>
              </a:ext>
            </a:extLst>
          </p:cNvPr>
          <p:cNvSpPr>
            <a:spLocks noGrp="1"/>
          </p:cNvSpPr>
          <p:nvPr>
            <p:ph type="dt" sz="half" idx="10"/>
          </p:nvPr>
        </p:nvSpPr>
        <p:spPr/>
        <p:txBody>
          <a:bodyPr/>
          <a:lstStyle/>
          <a:p>
            <a:fld id="{1CECB243-DDE3-EB4A-8177-38024F630587}" type="datetimeFigureOut">
              <a:rPr lang="en-US" smtClean="0"/>
              <a:t>6/8/21</a:t>
            </a:fld>
            <a:endParaRPr lang="en-US"/>
          </a:p>
        </p:txBody>
      </p:sp>
      <p:sp>
        <p:nvSpPr>
          <p:cNvPr id="4" name="Footer Placeholder 3">
            <a:extLst>
              <a:ext uri="{FF2B5EF4-FFF2-40B4-BE49-F238E27FC236}">
                <a16:creationId xmlns:a16="http://schemas.microsoft.com/office/drawing/2014/main" id="{10C39C13-3C1B-C84F-B9B2-18A78F1B15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EFC7BC-E3AA-574C-BB99-3646B61AAB6E}"/>
              </a:ext>
            </a:extLst>
          </p:cNvPr>
          <p:cNvSpPr>
            <a:spLocks noGrp="1"/>
          </p:cNvSpPr>
          <p:nvPr>
            <p:ph type="sldNum" sz="quarter" idx="12"/>
          </p:nvPr>
        </p:nvSpPr>
        <p:spPr/>
        <p:txBody>
          <a:bodyPr/>
          <a:lstStyle/>
          <a:p>
            <a:fld id="{0C4B6DB4-5EC0-AD40-9B8B-8F577C3C0DE5}" type="slidenum">
              <a:rPr lang="en-US" smtClean="0"/>
              <a:t>‹#›</a:t>
            </a:fld>
            <a:endParaRPr lang="en-US"/>
          </a:p>
        </p:txBody>
      </p:sp>
    </p:spTree>
    <p:extLst>
      <p:ext uri="{BB962C8B-B14F-4D97-AF65-F5344CB8AC3E}">
        <p14:creationId xmlns:p14="http://schemas.microsoft.com/office/powerpoint/2010/main" val="359135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FDFD2-E537-D848-85C2-1B5AA37A7F2A}"/>
              </a:ext>
            </a:extLst>
          </p:cNvPr>
          <p:cNvSpPr>
            <a:spLocks noGrp="1"/>
          </p:cNvSpPr>
          <p:nvPr>
            <p:ph type="dt" sz="half" idx="10"/>
          </p:nvPr>
        </p:nvSpPr>
        <p:spPr/>
        <p:txBody>
          <a:bodyPr/>
          <a:lstStyle/>
          <a:p>
            <a:fld id="{1CECB243-DDE3-EB4A-8177-38024F630587}" type="datetimeFigureOut">
              <a:rPr lang="en-US" smtClean="0"/>
              <a:t>6/8/21</a:t>
            </a:fld>
            <a:endParaRPr lang="en-US"/>
          </a:p>
        </p:txBody>
      </p:sp>
      <p:sp>
        <p:nvSpPr>
          <p:cNvPr id="3" name="Footer Placeholder 2">
            <a:extLst>
              <a:ext uri="{FF2B5EF4-FFF2-40B4-BE49-F238E27FC236}">
                <a16:creationId xmlns:a16="http://schemas.microsoft.com/office/drawing/2014/main" id="{77FF0EA7-8D8D-D448-904A-513638648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CAD7A-4719-6044-9E43-9E75C184E289}"/>
              </a:ext>
            </a:extLst>
          </p:cNvPr>
          <p:cNvSpPr>
            <a:spLocks noGrp="1"/>
          </p:cNvSpPr>
          <p:nvPr>
            <p:ph type="sldNum" sz="quarter" idx="12"/>
          </p:nvPr>
        </p:nvSpPr>
        <p:spPr/>
        <p:txBody>
          <a:bodyPr/>
          <a:lstStyle/>
          <a:p>
            <a:fld id="{0C4B6DB4-5EC0-AD40-9B8B-8F577C3C0DE5}" type="slidenum">
              <a:rPr lang="en-US" smtClean="0"/>
              <a:t>‹#›</a:t>
            </a:fld>
            <a:endParaRPr lang="en-US"/>
          </a:p>
        </p:txBody>
      </p:sp>
    </p:spTree>
    <p:extLst>
      <p:ext uri="{BB962C8B-B14F-4D97-AF65-F5344CB8AC3E}">
        <p14:creationId xmlns:p14="http://schemas.microsoft.com/office/powerpoint/2010/main" val="133178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FFA0-15F5-494E-B014-3B9DEB56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6AD539-9780-E04E-8484-1AD636770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0FEC76-A8F0-9C45-B895-E8219996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5AA61-4C2A-D849-8CCD-E62C10A35BC4}"/>
              </a:ext>
            </a:extLst>
          </p:cNvPr>
          <p:cNvSpPr>
            <a:spLocks noGrp="1"/>
          </p:cNvSpPr>
          <p:nvPr>
            <p:ph type="dt" sz="half" idx="10"/>
          </p:nvPr>
        </p:nvSpPr>
        <p:spPr/>
        <p:txBody>
          <a:bodyPr/>
          <a:lstStyle/>
          <a:p>
            <a:fld id="{1CECB243-DDE3-EB4A-8177-38024F630587}" type="datetimeFigureOut">
              <a:rPr lang="en-US" smtClean="0"/>
              <a:t>6/8/21</a:t>
            </a:fld>
            <a:endParaRPr lang="en-US"/>
          </a:p>
        </p:txBody>
      </p:sp>
      <p:sp>
        <p:nvSpPr>
          <p:cNvPr id="6" name="Footer Placeholder 5">
            <a:extLst>
              <a:ext uri="{FF2B5EF4-FFF2-40B4-BE49-F238E27FC236}">
                <a16:creationId xmlns:a16="http://schemas.microsoft.com/office/drawing/2014/main" id="{52DC8DD8-EB5D-C641-AF09-3AA6B17C9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277C7-7913-6743-BB04-B8C20F2AC681}"/>
              </a:ext>
            </a:extLst>
          </p:cNvPr>
          <p:cNvSpPr>
            <a:spLocks noGrp="1"/>
          </p:cNvSpPr>
          <p:nvPr>
            <p:ph type="sldNum" sz="quarter" idx="12"/>
          </p:nvPr>
        </p:nvSpPr>
        <p:spPr/>
        <p:txBody>
          <a:bodyPr/>
          <a:lstStyle/>
          <a:p>
            <a:fld id="{0C4B6DB4-5EC0-AD40-9B8B-8F577C3C0DE5}" type="slidenum">
              <a:rPr lang="en-US" smtClean="0"/>
              <a:t>‹#›</a:t>
            </a:fld>
            <a:endParaRPr lang="en-US"/>
          </a:p>
        </p:txBody>
      </p:sp>
    </p:spTree>
    <p:extLst>
      <p:ext uri="{BB962C8B-B14F-4D97-AF65-F5344CB8AC3E}">
        <p14:creationId xmlns:p14="http://schemas.microsoft.com/office/powerpoint/2010/main" val="19608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B332-815B-A646-80E0-B4975439F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CA5695-F784-7847-A61A-96442C3E6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DD6731-D0D8-A64F-96E2-C26F77A8A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D03838-45F0-0343-82CC-18B9FB4B28D0}"/>
              </a:ext>
            </a:extLst>
          </p:cNvPr>
          <p:cNvSpPr>
            <a:spLocks noGrp="1"/>
          </p:cNvSpPr>
          <p:nvPr>
            <p:ph type="dt" sz="half" idx="10"/>
          </p:nvPr>
        </p:nvSpPr>
        <p:spPr/>
        <p:txBody>
          <a:bodyPr/>
          <a:lstStyle/>
          <a:p>
            <a:fld id="{1CECB243-DDE3-EB4A-8177-38024F630587}" type="datetimeFigureOut">
              <a:rPr lang="en-US" smtClean="0"/>
              <a:t>6/8/21</a:t>
            </a:fld>
            <a:endParaRPr lang="en-US"/>
          </a:p>
        </p:txBody>
      </p:sp>
      <p:sp>
        <p:nvSpPr>
          <p:cNvPr id="6" name="Footer Placeholder 5">
            <a:extLst>
              <a:ext uri="{FF2B5EF4-FFF2-40B4-BE49-F238E27FC236}">
                <a16:creationId xmlns:a16="http://schemas.microsoft.com/office/drawing/2014/main" id="{FFCF9DB3-F4D9-C846-869B-A78B27A96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AAFB8-0436-1B47-B07E-728B39056526}"/>
              </a:ext>
            </a:extLst>
          </p:cNvPr>
          <p:cNvSpPr>
            <a:spLocks noGrp="1"/>
          </p:cNvSpPr>
          <p:nvPr>
            <p:ph type="sldNum" sz="quarter" idx="12"/>
          </p:nvPr>
        </p:nvSpPr>
        <p:spPr/>
        <p:txBody>
          <a:bodyPr/>
          <a:lstStyle/>
          <a:p>
            <a:fld id="{0C4B6DB4-5EC0-AD40-9B8B-8F577C3C0DE5}" type="slidenum">
              <a:rPr lang="en-US" smtClean="0"/>
              <a:t>‹#›</a:t>
            </a:fld>
            <a:endParaRPr lang="en-US"/>
          </a:p>
        </p:txBody>
      </p:sp>
    </p:spTree>
    <p:extLst>
      <p:ext uri="{BB962C8B-B14F-4D97-AF65-F5344CB8AC3E}">
        <p14:creationId xmlns:p14="http://schemas.microsoft.com/office/powerpoint/2010/main" val="373643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E47263-39BF-DC49-A6E5-E824D6FE9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F5FD28-9D9A-0041-87D3-EA5E749880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AD5D3-7703-9848-B0F5-04D7BF6CA3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CB243-DDE3-EB4A-8177-38024F630587}" type="datetimeFigureOut">
              <a:rPr lang="en-US" smtClean="0"/>
              <a:t>6/8/21</a:t>
            </a:fld>
            <a:endParaRPr lang="en-US"/>
          </a:p>
        </p:txBody>
      </p:sp>
      <p:sp>
        <p:nvSpPr>
          <p:cNvPr id="5" name="Footer Placeholder 4">
            <a:extLst>
              <a:ext uri="{FF2B5EF4-FFF2-40B4-BE49-F238E27FC236}">
                <a16:creationId xmlns:a16="http://schemas.microsoft.com/office/drawing/2014/main" id="{FDC7829C-56D4-CB48-AD77-5E7B43DE1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ED4E79-DA90-C548-880D-2B17F5B2C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B6DB4-5EC0-AD40-9B8B-8F577C3C0DE5}" type="slidenum">
              <a:rPr lang="en-US" smtClean="0"/>
              <a:t>‹#›</a:t>
            </a:fld>
            <a:endParaRPr lang="en-US"/>
          </a:p>
        </p:txBody>
      </p:sp>
    </p:spTree>
    <p:extLst>
      <p:ext uri="{BB962C8B-B14F-4D97-AF65-F5344CB8AC3E}">
        <p14:creationId xmlns:p14="http://schemas.microsoft.com/office/powerpoint/2010/main" val="3207135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790700" y="1"/>
            <a:ext cx="8724900" cy="685799"/>
          </a:xfrm>
        </p:spPr>
        <p:txBody>
          <a:bodyPr/>
          <a:lstStyle/>
          <a:p>
            <a:pPr algn="l"/>
            <a:r>
              <a:rPr lang="en-IN" sz="2400" b="1" i="1" dirty="0">
                <a:latin typeface="+mj-lt"/>
              </a:rPr>
              <a:t>21.6</a:t>
            </a:r>
            <a:r>
              <a:rPr lang="en-IN" sz="2400" b="1" i="1" spc="4000" dirty="0">
                <a:latin typeface="+mj-lt"/>
              </a:rPr>
              <a:t> </a:t>
            </a:r>
            <a:r>
              <a:rPr lang="en-US" sz="2400" b="1" i="1" dirty="0">
                <a:latin typeface="+mj-lt"/>
              </a:rPr>
              <a:t>Acid Rain</a:t>
            </a:r>
            <a:endParaRPr lang="en-IN" sz="2400" b="1" i="1" dirty="0">
              <a:latin typeface="+mj-lt"/>
            </a:endParaRPr>
          </a:p>
        </p:txBody>
      </p:sp>
      <p:sp>
        <p:nvSpPr>
          <p:cNvPr id="16" name="Text Placeholder 15"/>
          <p:cNvSpPr>
            <a:spLocks noGrp="1"/>
          </p:cNvSpPr>
          <p:nvPr>
            <p:ph type="body" sz="quarter" idx="11"/>
          </p:nvPr>
        </p:nvSpPr>
        <p:spPr>
          <a:xfrm>
            <a:off x="1524000" y="1219200"/>
            <a:ext cx="9144000" cy="533400"/>
          </a:xfrm>
        </p:spPr>
        <p:txBody>
          <a:bodyPr/>
          <a:lstStyle/>
          <a:p>
            <a:pPr algn="ctr"/>
            <a:r>
              <a:rPr lang="en-IN" sz="2400" b="1" dirty="0">
                <a:latin typeface="+mj-lt"/>
              </a:rPr>
              <a:t>Topics</a:t>
            </a:r>
          </a:p>
        </p:txBody>
      </p:sp>
      <p:sp>
        <p:nvSpPr>
          <p:cNvPr id="17" name="Text Placeholder 16"/>
          <p:cNvSpPr>
            <a:spLocks noGrp="1"/>
          </p:cNvSpPr>
          <p:nvPr>
            <p:ph type="body" sz="quarter" idx="10"/>
          </p:nvPr>
        </p:nvSpPr>
        <p:spPr>
          <a:xfrm>
            <a:off x="1524000" y="1866901"/>
            <a:ext cx="9144000" cy="533400"/>
          </a:xfrm>
        </p:spPr>
        <p:txBody>
          <a:bodyPr/>
          <a:lstStyle/>
          <a:p>
            <a:pPr algn="ctr"/>
            <a:r>
              <a:rPr lang="en-US" sz="2400" dirty="0">
                <a:latin typeface="Times New Roman"/>
                <a:cs typeface="Times New Roman"/>
              </a:rPr>
              <a:t>Acid Rain</a:t>
            </a:r>
            <a:endParaRPr lang="en-IN" sz="2400" dirty="0">
              <a:latin typeface="Times New Roman"/>
              <a:cs typeface="Times New Roman"/>
            </a:endParaRPr>
          </a:p>
        </p:txBody>
      </p:sp>
    </p:spTree>
    <p:extLst>
      <p:ext uri="{BB962C8B-B14F-4D97-AF65-F5344CB8AC3E}">
        <p14:creationId xmlns:p14="http://schemas.microsoft.com/office/powerpoint/2010/main" val="214926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lgn="l"/>
            <a:r>
              <a:rPr lang="en-IN" sz="2400" b="1" dirty="0">
                <a:latin typeface="+mj-lt"/>
              </a:rPr>
              <a:t>21.6</a:t>
            </a:r>
            <a:r>
              <a:rPr lang="en-IN" sz="2400" b="1" spc="4000" dirty="0">
                <a:latin typeface="+mj-lt"/>
              </a:rPr>
              <a:t> </a:t>
            </a:r>
            <a:r>
              <a:rPr lang="en-US" sz="2400" b="1" i="1" dirty="0">
                <a:latin typeface="+mj-lt"/>
              </a:rPr>
              <a:t>Acid Rain (7)</a:t>
            </a:r>
            <a:endParaRPr lang="en-IN" sz="2400" b="1" i="1" dirty="0">
              <a:latin typeface="+mj-lt"/>
            </a:endParaRPr>
          </a:p>
        </p:txBody>
      </p:sp>
      <p:sp>
        <p:nvSpPr>
          <p:cNvPr id="17" name="Text Placeholder 16"/>
          <p:cNvSpPr>
            <a:spLocks noGrp="1"/>
          </p:cNvSpPr>
          <p:nvPr>
            <p:ph type="body" sz="quarter" idx="11"/>
          </p:nvPr>
        </p:nvSpPr>
        <p:spPr>
          <a:xfrm>
            <a:off x="1504950" y="1066800"/>
            <a:ext cx="9163050" cy="533400"/>
          </a:xfrm>
        </p:spPr>
        <p:txBody>
          <a:bodyPr/>
          <a:lstStyle/>
          <a:p>
            <a:r>
              <a:rPr lang="en-US" sz="2400" dirty="0">
                <a:latin typeface="+mj-lt"/>
              </a:rPr>
              <a:t>Acid Rain</a:t>
            </a:r>
          </a:p>
        </p:txBody>
      </p:sp>
      <p:sp>
        <p:nvSpPr>
          <p:cNvPr id="18" name="Text Placeholder 17"/>
          <p:cNvSpPr>
            <a:spLocks noGrp="1"/>
          </p:cNvSpPr>
          <p:nvPr>
            <p:ph type="body" sz="quarter" idx="10"/>
          </p:nvPr>
        </p:nvSpPr>
        <p:spPr>
          <a:xfrm>
            <a:off x="1524000" y="1600200"/>
            <a:ext cx="9144000" cy="4767590"/>
          </a:xfrm>
        </p:spPr>
        <p:txBody>
          <a:bodyPr/>
          <a:lstStyle/>
          <a:p>
            <a:pPr>
              <a:spcBef>
                <a:spcPts val="0"/>
              </a:spcBef>
              <a:spcAft>
                <a:spcPts val="3600"/>
              </a:spcAft>
            </a:pPr>
            <a:r>
              <a:rPr lang="en-US" sz="2400" dirty="0">
                <a:latin typeface="Times New Roman"/>
                <a:cs typeface="Times New Roman"/>
              </a:rPr>
              <a:t>The mechanism for the conversion of SO</a:t>
            </a:r>
            <a:r>
              <a:rPr lang="en-US" sz="2400" baseline="-25000" dirty="0">
                <a:latin typeface="Times New Roman"/>
                <a:cs typeface="Times New Roman"/>
              </a:rPr>
              <a:t>2</a:t>
            </a:r>
            <a:r>
              <a:rPr lang="en-US" sz="2400" dirty="0">
                <a:latin typeface="Times New Roman"/>
                <a:cs typeface="Times New Roman"/>
              </a:rPr>
              <a:t> to H</a:t>
            </a:r>
            <a:r>
              <a:rPr lang="en-US" sz="2400" baseline="-25000" dirty="0">
                <a:latin typeface="Times New Roman"/>
                <a:cs typeface="Times New Roman"/>
              </a:rPr>
              <a:t>2</a:t>
            </a:r>
            <a:r>
              <a:rPr lang="en-US" sz="2400" dirty="0">
                <a:latin typeface="Times New Roman"/>
                <a:cs typeface="Times New Roman"/>
              </a:rPr>
              <a:t>SO</a:t>
            </a:r>
            <a:r>
              <a:rPr lang="en-US" sz="2400" baseline="-25000" dirty="0">
                <a:latin typeface="Times New Roman"/>
                <a:cs typeface="Times New Roman"/>
              </a:rPr>
              <a:t>4</a:t>
            </a:r>
            <a:r>
              <a:rPr lang="en-US" sz="2400" dirty="0">
                <a:latin typeface="Times New Roman"/>
                <a:cs typeface="Times New Roman"/>
              </a:rPr>
              <a:t> is quite complex and not fully understood.</a:t>
            </a:r>
          </a:p>
          <a:p>
            <a:pPr>
              <a:spcBef>
                <a:spcPts val="0"/>
              </a:spcBef>
              <a:spcAft>
                <a:spcPts val="1200"/>
              </a:spcAft>
            </a:pPr>
            <a:r>
              <a:rPr lang="en-US" sz="2400" dirty="0">
                <a:latin typeface="Times New Roman"/>
                <a:cs typeface="Times New Roman"/>
              </a:rPr>
              <a:t>The reaction is believed to be initiated by the hydroxyl radical (OH•):</a:t>
            </a:r>
          </a:p>
          <a:p>
            <a:pPr algn="ctr">
              <a:spcBef>
                <a:spcPts val="0"/>
              </a:spcBef>
              <a:spcAft>
                <a:spcPts val="1200"/>
              </a:spcAft>
            </a:pPr>
            <a:r>
              <a:rPr lang="en-US" sz="2400" dirty="0">
                <a:latin typeface="Times New Roman"/>
                <a:cs typeface="Times New Roman"/>
              </a:rPr>
              <a:t>OH + SO</a:t>
            </a:r>
            <a:r>
              <a:rPr lang="en-US" sz="2400" baseline="-25000" dirty="0">
                <a:latin typeface="Times New Roman"/>
                <a:cs typeface="Times New Roman"/>
              </a:rPr>
              <a:t>2</a:t>
            </a:r>
            <a:r>
              <a:rPr lang="en-US" sz="2400" dirty="0">
                <a:latin typeface="Times New Roman"/>
                <a:cs typeface="Times New Roman"/>
              </a:rPr>
              <a:t> </a:t>
            </a:r>
            <a:r>
              <a:rPr lang="is-IS" sz="2400" dirty="0">
                <a:latin typeface="Times New Roman"/>
                <a:cs typeface="Times New Roman"/>
              </a:rPr>
              <a:t>→ HOSO</a:t>
            </a:r>
            <a:r>
              <a:rPr lang="is-IS" sz="2400" baseline="-25000" dirty="0">
                <a:latin typeface="Times New Roman"/>
                <a:cs typeface="Times New Roman"/>
              </a:rPr>
              <a:t>2</a:t>
            </a:r>
            <a:endParaRPr lang="en-US" sz="2400" baseline="-25000" dirty="0">
              <a:latin typeface="Times New Roman"/>
              <a:cs typeface="Times New Roman"/>
            </a:endParaRPr>
          </a:p>
          <a:p>
            <a:pPr>
              <a:spcBef>
                <a:spcPts val="0"/>
              </a:spcBef>
              <a:spcAft>
                <a:spcPts val="2800"/>
              </a:spcAft>
            </a:pPr>
            <a:endParaRPr lang="en-US" sz="2400" dirty="0">
              <a:latin typeface="Times New Roman"/>
              <a:cs typeface="Times New Roman"/>
            </a:endParaRPr>
          </a:p>
          <a:p>
            <a:pPr>
              <a:spcBef>
                <a:spcPts val="0"/>
              </a:spcBef>
              <a:spcAft>
                <a:spcPts val="2800"/>
              </a:spcAft>
            </a:pPr>
            <a:r>
              <a:rPr lang="en-US" sz="2400" dirty="0">
                <a:latin typeface="Times New Roman"/>
                <a:cs typeface="Times New Roman"/>
              </a:rPr>
              <a:t>The HOSO</a:t>
            </a:r>
            <a:r>
              <a:rPr lang="en-US" sz="2400" baseline="-25000" dirty="0">
                <a:latin typeface="Times New Roman"/>
                <a:cs typeface="Times New Roman"/>
              </a:rPr>
              <a:t>2</a:t>
            </a:r>
            <a:r>
              <a:rPr lang="en-US" dirty="0"/>
              <a:t> </a:t>
            </a:r>
            <a:r>
              <a:rPr lang="en-US" sz="2400" dirty="0">
                <a:latin typeface="Times New Roman"/>
                <a:cs typeface="Times New Roman"/>
              </a:rPr>
              <a:t>radical is further oxidized to SO</a:t>
            </a:r>
            <a:r>
              <a:rPr lang="en-US" sz="2400" baseline="-25000" dirty="0">
                <a:latin typeface="Times New Roman"/>
                <a:cs typeface="Times New Roman"/>
              </a:rPr>
              <a:t>3</a:t>
            </a:r>
            <a:r>
              <a:rPr lang="en-US" sz="2400" dirty="0">
                <a:latin typeface="Times New Roman"/>
                <a:cs typeface="Times New Roman"/>
              </a:rPr>
              <a:t>: </a:t>
            </a:r>
          </a:p>
          <a:p>
            <a:pPr algn="ctr">
              <a:spcBef>
                <a:spcPts val="0"/>
              </a:spcBef>
              <a:spcAft>
                <a:spcPts val="2800"/>
              </a:spcAft>
            </a:pPr>
            <a:r>
              <a:rPr lang="en-US" sz="2400" dirty="0">
                <a:latin typeface="Times New Roman"/>
                <a:cs typeface="Times New Roman"/>
              </a:rPr>
              <a:t>HOSO</a:t>
            </a:r>
            <a:r>
              <a:rPr lang="en-US" sz="2400" baseline="-25000" dirty="0">
                <a:latin typeface="Times New Roman"/>
                <a:cs typeface="Times New Roman"/>
              </a:rPr>
              <a:t>3</a:t>
            </a:r>
            <a:r>
              <a:rPr lang="en-US" sz="2400" dirty="0">
                <a:latin typeface="Times New Roman"/>
                <a:cs typeface="Times New Roman"/>
              </a:rPr>
              <a:t> + O</a:t>
            </a:r>
            <a:r>
              <a:rPr lang="en-US" sz="2400" baseline="-25000" dirty="0">
                <a:latin typeface="Times New Roman"/>
                <a:cs typeface="Times New Roman"/>
              </a:rPr>
              <a:t>2</a:t>
            </a:r>
            <a:r>
              <a:rPr lang="en-US" sz="2400" dirty="0">
                <a:latin typeface="Times New Roman"/>
                <a:cs typeface="Times New Roman"/>
              </a:rPr>
              <a:t> </a:t>
            </a:r>
            <a:r>
              <a:rPr lang="is-IS" sz="2400" dirty="0">
                <a:latin typeface="Times New Roman"/>
                <a:cs typeface="Times New Roman"/>
              </a:rPr>
              <a:t>→ HO</a:t>
            </a:r>
            <a:r>
              <a:rPr lang="is-IS" sz="2400" baseline="-25000" dirty="0">
                <a:latin typeface="Times New Roman"/>
                <a:cs typeface="Times New Roman"/>
              </a:rPr>
              <a:t>2</a:t>
            </a:r>
            <a:r>
              <a:rPr lang="is-IS" sz="2400" dirty="0">
                <a:latin typeface="Times New Roman"/>
                <a:cs typeface="Times New Roman"/>
              </a:rPr>
              <a:t> + SO</a:t>
            </a:r>
            <a:r>
              <a:rPr lang="is-IS" sz="2400" baseline="-25000" dirty="0">
                <a:latin typeface="Times New Roman"/>
                <a:cs typeface="Times New Roman"/>
              </a:rPr>
              <a:t>3</a:t>
            </a:r>
            <a:endParaRPr lang="en-US" sz="2400" baseline="-25000" dirty="0">
              <a:latin typeface="Times New Roman"/>
              <a:cs typeface="Times New Roman"/>
            </a:endParaRPr>
          </a:p>
        </p:txBody>
      </p:sp>
    </p:spTree>
    <p:extLst>
      <p:ext uri="{BB962C8B-B14F-4D97-AF65-F5344CB8AC3E}">
        <p14:creationId xmlns:p14="http://schemas.microsoft.com/office/powerpoint/2010/main" val="211847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lgn="l"/>
            <a:r>
              <a:rPr lang="en-IN" sz="2400" b="1" dirty="0">
                <a:latin typeface="+mj-lt"/>
              </a:rPr>
              <a:t>21.6</a:t>
            </a:r>
            <a:r>
              <a:rPr lang="en-IN" sz="2400" b="1" spc="4000" dirty="0">
                <a:latin typeface="+mj-lt"/>
              </a:rPr>
              <a:t> </a:t>
            </a:r>
            <a:r>
              <a:rPr lang="en-US" sz="2400" b="1" i="1" dirty="0">
                <a:latin typeface="+mj-lt"/>
              </a:rPr>
              <a:t>Acid Rain (8)</a:t>
            </a:r>
            <a:endParaRPr lang="en-IN" sz="2400" b="1" i="1" dirty="0">
              <a:latin typeface="+mj-lt"/>
            </a:endParaRPr>
          </a:p>
        </p:txBody>
      </p:sp>
      <p:sp>
        <p:nvSpPr>
          <p:cNvPr id="17" name="Text Placeholder 16"/>
          <p:cNvSpPr>
            <a:spLocks noGrp="1"/>
          </p:cNvSpPr>
          <p:nvPr>
            <p:ph type="body" sz="quarter" idx="11"/>
          </p:nvPr>
        </p:nvSpPr>
        <p:spPr>
          <a:xfrm>
            <a:off x="1524001" y="1056096"/>
            <a:ext cx="9072563" cy="533400"/>
          </a:xfrm>
        </p:spPr>
        <p:txBody>
          <a:bodyPr/>
          <a:lstStyle/>
          <a:p>
            <a:r>
              <a:rPr lang="en-US" sz="2400" dirty="0">
                <a:latin typeface="+mj-lt"/>
              </a:rPr>
              <a:t>Acid Rain</a:t>
            </a:r>
          </a:p>
        </p:txBody>
      </p:sp>
      <p:sp>
        <p:nvSpPr>
          <p:cNvPr id="18" name="Text Placeholder 17"/>
          <p:cNvSpPr>
            <a:spLocks noGrp="1"/>
          </p:cNvSpPr>
          <p:nvPr>
            <p:ph type="body" sz="quarter" idx="10"/>
          </p:nvPr>
        </p:nvSpPr>
        <p:spPr>
          <a:xfrm>
            <a:off x="1524000" y="1589496"/>
            <a:ext cx="9144000" cy="4224528"/>
          </a:xfrm>
        </p:spPr>
        <p:txBody>
          <a:bodyPr/>
          <a:lstStyle/>
          <a:p>
            <a:pPr>
              <a:spcBef>
                <a:spcPts val="0"/>
              </a:spcBef>
              <a:spcAft>
                <a:spcPts val="2800"/>
              </a:spcAft>
            </a:pPr>
            <a:r>
              <a:rPr lang="en-US" sz="2400" dirty="0">
                <a:latin typeface="Times New Roman"/>
                <a:cs typeface="Times New Roman"/>
              </a:rPr>
              <a:t>The sulfur trioxide formed would then rapidly react with water to form sulfuric acid:</a:t>
            </a:r>
          </a:p>
          <a:p>
            <a:pPr algn="ctr">
              <a:spcBef>
                <a:spcPts val="0"/>
              </a:spcBef>
              <a:spcAft>
                <a:spcPts val="2800"/>
              </a:spcAft>
            </a:pPr>
            <a:r>
              <a:rPr lang="en-US" sz="2400" dirty="0">
                <a:latin typeface="Times New Roman"/>
                <a:cs typeface="Times New Roman"/>
              </a:rPr>
              <a:t>SO</a:t>
            </a:r>
            <a:r>
              <a:rPr lang="en-US" sz="2400" baseline="-25000" dirty="0">
                <a:latin typeface="Times New Roman"/>
                <a:cs typeface="Times New Roman"/>
              </a:rPr>
              <a:t>3</a:t>
            </a:r>
            <a:r>
              <a:rPr lang="en-US" sz="2400" dirty="0">
                <a:latin typeface="Times New Roman"/>
                <a:cs typeface="Times New Roman"/>
              </a:rPr>
              <a:t> + H</a:t>
            </a:r>
            <a:r>
              <a:rPr lang="en-US" sz="2400" baseline="-25000" dirty="0">
                <a:latin typeface="Times New Roman"/>
                <a:cs typeface="Times New Roman"/>
              </a:rPr>
              <a:t>2</a:t>
            </a:r>
            <a:r>
              <a:rPr lang="en-US" sz="2400" dirty="0">
                <a:latin typeface="Times New Roman"/>
                <a:cs typeface="Times New Roman"/>
              </a:rPr>
              <a:t>O </a:t>
            </a:r>
            <a:r>
              <a:rPr lang="is-IS" sz="2400" dirty="0">
                <a:latin typeface="Times New Roman"/>
                <a:cs typeface="Times New Roman"/>
              </a:rPr>
              <a:t>→ H</a:t>
            </a:r>
            <a:r>
              <a:rPr lang="is-IS" sz="2400" baseline="-25000" dirty="0">
                <a:latin typeface="Times New Roman"/>
                <a:cs typeface="Times New Roman"/>
              </a:rPr>
              <a:t>2</a:t>
            </a:r>
            <a:r>
              <a:rPr lang="is-IS" sz="2400" dirty="0">
                <a:latin typeface="Times New Roman"/>
                <a:cs typeface="Times New Roman"/>
              </a:rPr>
              <a:t>SO</a:t>
            </a:r>
            <a:r>
              <a:rPr lang="is-IS" sz="2400" baseline="-25000" dirty="0">
                <a:latin typeface="Times New Roman"/>
                <a:cs typeface="Times New Roman"/>
              </a:rPr>
              <a:t>4</a:t>
            </a:r>
            <a:endParaRPr lang="en-US" sz="2400" baseline="-25000" dirty="0">
              <a:latin typeface="Times New Roman"/>
              <a:cs typeface="Times New Roman"/>
            </a:endParaRPr>
          </a:p>
          <a:p>
            <a:pPr>
              <a:spcBef>
                <a:spcPts val="0"/>
              </a:spcBef>
              <a:spcAft>
                <a:spcPts val="4800"/>
              </a:spcAft>
            </a:pPr>
            <a:r>
              <a:rPr lang="en-US" sz="2400" dirty="0">
                <a:latin typeface="Times New Roman"/>
                <a:cs typeface="Times New Roman"/>
              </a:rPr>
              <a:t>Eventually, the acid rain can corrode limestone and marble. </a:t>
            </a:r>
          </a:p>
          <a:p>
            <a:pPr algn="ctr">
              <a:spcBef>
                <a:spcPts val="0"/>
              </a:spcBef>
              <a:spcAft>
                <a:spcPts val="4800"/>
              </a:spcAft>
            </a:pPr>
            <a:r>
              <a:rPr lang="en-US" sz="2400" dirty="0">
                <a:latin typeface="Times New Roman"/>
                <a:cs typeface="Times New Roman"/>
              </a:rPr>
              <a:t>CaCO</a:t>
            </a:r>
            <a:r>
              <a:rPr lang="en-US" sz="2400" baseline="-25000" dirty="0">
                <a:latin typeface="Times New Roman"/>
                <a:cs typeface="Times New Roman"/>
              </a:rPr>
              <a:t>3</a:t>
            </a:r>
            <a:r>
              <a:rPr lang="en-US" sz="2400" dirty="0">
                <a:latin typeface="Times New Roman"/>
                <a:cs typeface="Times New Roman"/>
              </a:rPr>
              <a:t>(</a:t>
            </a:r>
            <a:r>
              <a:rPr lang="en-US" sz="2400" i="1" dirty="0">
                <a:latin typeface="Times New Roman"/>
                <a:cs typeface="Times New Roman"/>
              </a:rPr>
              <a:t>s</a:t>
            </a:r>
            <a:r>
              <a:rPr lang="en-US" sz="2400" dirty="0">
                <a:latin typeface="Times New Roman"/>
                <a:cs typeface="Times New Roman"/>
              </a:rPr>
              <a:t>) + H</a:t>
            </a:r>
            <a:r>
              <a:rPr lang="en-US" sz="2400" baseline="-25000" dirty="0">
                <a:latin typeface="Times New Roman"/>
                <a:cs typeface="Times New Roman"/>
              </a:rPr>
              <a:t>2</a:t>
            </a:r>
            <a:r>
              <a:rPr lang="en-US" sz="2400" dirty="0">
                <a:latin typeface="Times New Roman"/>
                <a:cs typeface="Times New Roman"/>
              </a:rPr>
              <a:t>SO</a:t>
            </a:r>
            <a:r>
              <a:rPr lang="en-US" sz="2400" baseline="-25000" dirty="0">
                <a:latin typeface="Times New Roman"/>
                <a:cs typeface="Times New Roman"/>
              </a:rPr>
              <a:t>4</a:t>
            </a:r>
            <a:r>
              <a:rPr lang="en-US" sz="2400" dirty="0">
                <a:latin typeface="Times New Roman"/>
                <a:cs typeface="Times New Roman"/>
              </a:rPr>
              <a:t>(</a:t>
            </a:r>
            <a:r>
              <a:rPr lang="en-US" sz="2400" i="1" dirty="0">
                <a:latin typeface="Times New Roman"/>
                <a:cs typeface="Times New Roman"/>
              </a:rPr>
              <a:t>aq</a:t>
            </a:r>
            <a:r>
              <a:rPr lang="en-US" sz="2400" dirty="0">
                <a:latin typeface="Times New Roman"/>
                <a:cs typeface="Times New Roman"/>
              </a:rPr>
              <a:t>) </a:t>
            </a:r>
            <a:r>
              <a:rPr lang="is-IS" sz="2400" dirty="0">
                <a:latin typeface="Times New Roman"/>
                <a:cs typeface="Times New Roman"/>
              </a:rPr>
              <a:t>→ CaSO</a:t>
            </a:r>
            <a:r>
              <a:rPr lang="is-IS" sz="2400" baseline="-25000" dirty="0">
                <a:latin typeface="Times New Roman"/>
                <a:cs typeface="Times New Roman"/>
              </a:rPr>
              <a:t>4</a:t>
            </a:r>
            <a:r>
              <a:rPr lang="is-IS" sz="2400" dirty="0">
                <a:latin typeface="Times New Roman"/>
                <a:cs typeface="Times New Roman"/>
              </a:rPr>
              <a:t>(</a:t>
            </a:r>
            <a:r>
              <a:rPr lang="is-IS" sz="2400" i="1" dirty="0">
                <a:latin typeface="Times New Roman"/>
                <a:cs typeface="Times New Roman"/>
              </a:rPr>
              <a:t>s</a:t>
            </a:r>
            <a:r>
              <a:rPr lang="is-IS" sz="2400" dirty="0">
                <a:latin typeface="Times New Roman"/>
                <a:cs typeface="Times New Roman"/>
              </a:rPr>
              <a:t>) + H</a:t>
            </a:r>
            <a:r>
              <a:rPr lang="is-IS" sz="2400" baseline="-25000" dirty="0">
                <a:latin typeface="Times New Roman"/>
                <a:cs typeface="Times New Roman"/>
              </a:rPr>
              <a:t>2</a:t>
            </a:r>
            <a:r>
              <a:rPr lang="is-IS" sz="2400" dirty="0">
                <a:latin typeface="Times New Roman"/>
                <a:cs typeface="Times New Roman"/>
              </a:rPr>
              <a:t>O(</a:t>
            </a:r>
            <a:r>
              <a:rPr lang="is-IS" sz="2400" i="1" dirty="0">
                <a:latin typeface="Times New Roman"/>
                <a:cs typeface="Times New Roman"/>
              </a:rPr>
              <a:t>l</a:t>
            </a:r>
            <a:r>
              <a:rPr lang="is-IS" sz="2400" dirty="0">
                <a:latin typeface="Times New Roman"/>
                <a:cs typeface="Times New Roman"/>
              </a:rPr>
              <a:t>) + CO</a:t>
            </a:r>
            <a:r>
              <a:rPr lang="is-IS" sz="2400" baseline="-25000" dirty="0">
                <a:latin typeface="Times New Roman"/>
                <a:cs typeface="Times New Roman"/>
              </a:rPr>
              <a:t>2</a:t>
            </a:r>
            <a:r>
              <a:rPr lang="is-IS" sz="2400" dirty="0">
                <a:latin typeface="Times New Roman"/>
                <a:cs typeface="Times New Roman"/>
              </a:rPr>
              <a:t>(</a:t>
            </a:r>
            <a:r>
              <a:rPr lang="is-IS" sz="2400" i="1" dirty="0">
                <a:latin typeface="Times New Roman"/>
                <a:cs typeface="Times New Roman"/>
              </a:rPr>
              <a:t>g</a:t>
            </a:r>
            <a:r>
              <a:rPr lang="is-IS" sz="2400" dirty="0">
                <a:latin typeface="Times New Roman"/>
                <a:cs typeface="Times New Roman"/>
              </a:rPr>
              <a:t>)</a:t>
            </a:r>
            <a:endParaRPr lang="en-US" sz="2400" dirty="0">
              <a:latin typeface="Times New Roman"/>
              <a:cs typeface="Times New Roman"/>
            </a:endParaRPr>
          </a:p>
        </p:txBody>
      </p:sp>
    </p:spTree>
    <p:extLst>
      <p:ext uri="{BB962C8B-B14F-4D97-AF65-F5344CB8AC3E}">
        <p14:creationId xmlns:p14="http://schemas.microsoft.com/office/powerpoint/2010/main" val="39447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2718-D6D7-FD4E-A67D-9EF0D3484AC3}"/>
              </a:ext>
            </a:extLst>
          </p:cNvPr>
          <p:cNvSpPr>
            <a:spLocks noGrp="1"/>
          </p:cNvSpPr>
          <p:nvPr>
            <p:ph type="title"/>
          </p:nvPr>
        </p:nvSpPr>
        <p:spPr/>
        <p:txBody>
          <a:bodyPr>
            <a:normAutofit fontScale="90000"/>
          </a:bodyPr>
          <a:lstStyle/>
          <a:p>
            <a:r>
              <a:rPr lang="en-US" dirty="0"/>
              <a:t>Acid Rain – Progress 2000-2015</a:t>
            </a:r>
          </a:p>
        </p:txBody>
      </p:sp>
      <p:pic>
        <p:nvPicPr>
          <p:cNvPr id="6" name="Picture 5" descr="A close up of a map&#10;&#10;Description automatically generated">
            <a:extLst>
              <a:ext uri="{FF2B5EF4-FFF2-40B4-BE49-F238E27FC236}">
                <a16:creationId xmlns:a16="http://schemas.microsoft.com/office/drawing/2014/main" id="{4A153034-A2C4-B745-9AF0-091DA6E78BEB}"/>
              </a:ext>
            </a:extLst>
          </p:cNvPr>
          <p:cNvPicPr>
            <a:picLocks noChangeAspect="1"/>
          </p:cNvPicPr>
          <p:nvPr/>
        </p:nvPicPr>
        <p:blipFill>
          <a:blip r:embed="rId2"/>
          <a:stretch>
            <a:fillRect/>
          </a:stretch>
        </p:blipFill>
        <p:spPr>
          <a:xfrm>
            <a:off x="1844214" y="730249"/>
            <a:ext cx="3492500" cy="2698750"/>
          </a:xfrm>
          <a:prstGeom prst="rect">
            <a:avLst/>
          </a:prstGeom>
        </p:spPr>
      </p:pic>
      <p:pic>
        <p:nvPicPr>
          <p:cNvPr id="8" name="Picture 7" descr="A close up of a map&#10;&#10;Description automatically generated">
            <a:extLst>
              <a:ext uri="{FF2B5EF4-FFF2-40B4-BE49-F238E27FC236}">
                <a16:creationId xmlns:a16="http://schemas.microsoft.com/office/drawing/2014/main" id="{3C769E12-24CF-464E-AF69-FA8F7664416D}"/>
              </a:ext>
            </a:extLst>
          </p:cNvPr>
          <p:cNvPicPr>
            <a:picLocks noChangeAspect="1"/>
          </p:cNvPicPr>
          <p:nvPr/>
        </p:nvPicPr>
        <p:blipFill>
          <a:blip r:embed="rId3"/>
          <a:stretch>
            <a:fillRect/>
          </a:stretch>
        </p:blipFill>
        <p:spPr>
          <a:xfrm>
            <a:off x="6171742" y="365125"/>
            <a:ext cx="4437531" cy="3429001"/>
          </a:xfrm>
          <a:prstGeom prst="rect">
            <a:avLst/>
          </a:prstGeom>
        </p:spPr>
      </p:pic>
      <p:pic>
        <p:nvPicPr>
          <p:cNvPr id="10" name="Picture 9" descr="A close up of a map&#10;&#10;Description automatically generated">
            <a:extLst>
              <a:ext uri="{FF2B5EF4-FFF2-40B4-BE49-F238E27FC236}">
                <a16:creationId xmlns:a16="http://schemas.microsoft.com/office/drawing/2014/main" id="{69D0122A-7A47-0A44-8E58-E561D543DC6C}"/>
              </a:ext>
            </a:extLst>
          </p:cNvPr>
          <p:cNvPicPr>
            <a:picLocks noChangeAspect="1"/>
          </p:cNvPicPr>
          <p:nvPr/>
        </p:nvPicPr>
        <p:blipFill>
          <a:blip r:embed="rId4"/>
          <a:stretch>
            <a:fillRect/>
          </a:stretch>
        </p:blipFill>
        <p:spPr>
          <a:xfrm>
            <a:off x="1790700" y="3429000"/>
            <a:ext cx="3730812" cy="2882900"/>
          </a:xfrm>
          <a:prstGeom prst="rect">
            <a:avLst/>
          </a:prstGeom>
        </p:spPr>
      </p:pic>
      <p:pic>
        <p:nvPicPr>
          <p:cNvPr id="12" name="Picture 11" descr="A close up of a map&#10;&#10;Description automatically generated">
            <a:extLst>
              <a:ext uri="{FF2B5EF4-FFF2-40B4-BE49-F238E27FC236}">
                <a16:creationId xmlns:a16="http://schemas.microsoft.com/office/drawing/2014/main" id="{D60416EA-4856-4348-9430-81581131DD0E}"/>
              </a:ext>
            </a:extLst>
          </p:cNvPr>
          <p:cNvPicPr>
            <a:picLocks noChangeAspect="1"/>
          </p:cNvPicPr>
          <p:nvPr/>
        </p:nvPicPr>
        <p:blipFill>
          <a:blip r:embed="rId5"/>
          <a:stretch>
            <a:fillRect/>
          </a:stretch>
        </p:blipFill>
        <p:spPr>
          <a:xfrm>
            <a:off x="6525101" y="3709662"/>
            <a:ext cx="3730811" cy="2882900"/>
          </a:xfrm>
          <a:prstGeom prst="rect">
            <a:avLst/>
          </a:prstGeom>
        </p:spPr>
      </p:pic>
    </p:spTree>
    <p:extLst>
      <p:ext uri="{BB962C8B-B14F-4D97-AF65-F5344CB8AC3E}">
        <p14:creationId xmlns:p14="http://schemas.microsoft.com/office/powerpoint/2010/main" val="394909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l"/>
            <a:r>
              <a:rPr lang="en-IN" sz="2400" b="1" dirty="0">
                <a:latin typeface="+mj-lt"/>
              </a:rPr>
              <a:t>21.6</a:t>
            </a:r>
            <a:r>
              <a:rPr lang="en-IN" sz="2400" b="1" spc="4000" dirty="0">
                <a:latin typeface="+mj-lt"/>
              </a:rPr>
              <a:t> </a:t>
            </a:r>
            <a:r>
              <a:rPr lang="en-US" sz="2400" b="1" i="1" dirty="0">
                <a:latin typeface="+mj-lt"/>
              </a:rPr>
              <a:t>Acid Rain (9)</a:t>
            </a:r>
            <a:endParaRPr lang="en-IN" sz="2400" b="1" i="1" dirty="0">
              <a:latin typeface="+mj-lt"/>
            </a:endParaRPr>
          </a:p>
        </p:txBody>
      </p:sp>
      <p:sp>
        <p:nvSpPr>
          <p:cNvPr id="16" name="Text Placeholder 15"/>
          <p:cNvSpPr>
            <a:spLocks noGrp="1"/>
          </p:cNvSpPr>
          <p:nvPr>
            <p:ph type="body" sz="quarter" idx="11"/>
          </p:nvPr>
        </p:nvSpPr>
        <p:spPr>
          <a:xfrm>
            <a:off x="1524000" y="1066800"/>
            <a:ext cx="9144000" cy="533400"/>
          </a:xfrm>
        </p:spPr>
        <p:txBody>
          <a:bodyPr/>
          <a:lstStyle/>
          <a:p>
            <a:r>
              <a:rPr lang="en-US" sz="2400" dirty="0">
                <a:latin typeface="+mj-lt"/>
              </a:rPr>
              <a:t>Acid Rain</a:t>
            </a:r>
          </a:p>
        </p:txBody>
      </p:sp>
      <p:sp>
        <p:nvSpPr>
          <p:cNvPr id="17" name="Text Placeholder 16"/>
          <p:cNvSpPr>
            <a:spLocks noGrp="1"/>
          </p:cNvSpPr>
          <p:nvPr>
            <p:ph type="body" sz="quarter" idx="10"/>
          </p:nvPr>
        </p:nvSpPr>
        <p:spPr>
          <a:xfrm>
            <a:off x="1524000" y="1828800"/>
            <a:ext cx="9144000" cy="3429000"/>
          </a:xfrm>
        </p:spPr>
        <p:txBody>
          <a:bodyPr/>
          <a:lstStyle/>
          <a:p>
            <a:pPr>
              <a:spcBef>
                <a:spcPts val="0"/>
              </a:spcBef>
              <a:spcAft>
                <a:spcPts val="3000"/>
              </a:spcAft>
            </a:pPr>
            <a:r>
              <a:rPr lang="en-US" sz="2400" dirty="0">
                <a:latin typeface="Times New Roman"/>
                <a:cs typeface="Times New Roman"/>
              </a:rPr>
              <a:t>There are two ways to minimize the effects of SO</a:t>
            </a:r>
            <a:r>
              <a:rPr lang="en-US" sz="2400" baseline="-25000" dirty="0">
                <a:latin typeface="Times New Roman"/>
                <a:cs typeface="Times New Roman"/>
              </a:rPr>
              <a:t>2</a:t>
            </a:r>
            <a:r>
              <a:rPr lang="en-US" sz="2400" dirty="0">
                <a:latin typeface="Times New Roman"/>
                <a:cs typeface="Times New Roman"/>
              </a:rPr>
              <a:t> pollution: </a:t>
            </a:r>
          </a:p>
          <a:p>
            <a:pPr marL="514350" indent="-514350">
              <a:spcBef>
                <a:spcPts val="0"/>
              </a:spcBef>
              <a:spcAft>
                <a:spcPts val="3600"/>
              </a:spcAft>
              <a:buFont typeface="+mj-lt"/>
              <a:buAutoNum type="arabicPeriod"/>
            </a:pPr>
            <a:r>
              <a:rPr lang="en-US" sz="2400" dirty="0">
                <a:latin typeface="Times New Roman"/>
                <a:cs typeface="Times New Roman"/>
              </a:rPr>
              <a:t>remove sulfur from fossil fuels before combustion (difficult)</a:t>
            </a:r>
          </a:p>
          <a:p>
            <a:pPr marL="514350" indent="-514350">
              <a:spcBef>
                <a:spcPts val="0"/>
              </a:spcBef>
              <a:spcAft>
                <a:spcPts val="2800"/>
              </a:spcAft>
              <a:buFont typeface="+mj-lt"/>
              <a:buAutoNum type="arabicPeriod"/>
            </a:pPr>
            <a:r>
              <a:rPr lang="en-US" sz="2400" dirty="0">
                <a:latin typeface="Times New Roman"/>
                <a:cs typeface="Times New Roman"/>
              </a:rPr>
              <a:t>remove SO</a:t>
            </a:r>
            <a:r>
              <a:rPr lang="en-US" sz="2400" baseline="-25000" dirty="0">
                <a:latin typeface="Times New Roman"/>
                <a:cs typeface="Times New Roman"/>
              </a:rPr>
              <a:t>2 </a:t>
            </a:r>
            <a:r>
              <a:rPr lang="en-US" sz="2400" dirty="0">
                <a:latin typeface="Times New Roman"/>
                <a:cs typeface="Times New Roman"/>
              </a:rPr>
              <a:t>as it is formed (limestone)</a:t>
            </a:r>
          </a:p>
        </p:txBody>
      </p:sp>
    </p:spTree>
    <p:extLst>
      <p:ext uri="{BB962C8B-B14F-4D97-AF65-F5344CB8AC3E}">
        <p14:creationId xmlns:p14="http://schemas.microsoft.com/office/powerpoint/2010/main" val="338996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lgn="l"/>
            <a:r>
              <a:rPr lang="en-IN" sz="2400" b="1" dirty="0">
                <a:latin typeface="+mj-lt"/>
              </a:rPr>
              <a:t>21.6</a:t>
            </a:r>
            <a:r>
              <a:rPr lang="en-IN" sz="2400" b="1" spc="4000" dirty="0">
                <a:latin typeface="+mj-lt"/>
              </a:rPr>
              <a:t> </a:t>
            </a:r>
            <a:r>
              <a:rPr lang="en-US" sz="2400" b="1" i="1" dirty="0">
                <a:latin typeface="+mj-lt"/>
              </a:rPr>
              <a:t>Acid Rain (10)</a:t>
            </a:r>
            <a:endParaRPr lang="en-IN" sz="2400" b="1" i="1" dirty="0">
              <a:latin typeface="+mj-lt"/>
            </a:endParaRPr>
          </a:p>
        </p:txBody>
      </p:sp>
      <p:sp>
        <p:nvSpPr>
          <p:cNvPr id="17" name="Text Placeholder 16"/>
          <p:cNvSpPr>
            <a:spLocks noGrp="1"/>
          </p:cNvSpPr>
          <p:nvPr>
            <p:ph type="body" sz="quarter" idx="11"/>
          </p:nvPr>
        </p:nvSpPr>
        <p:spPr>
          <a:xfrm>
            <a:off x="1533144" y="1066800"/>
            <a:ext cx="9134856" cy="533400"/>
          </a:xfrm>
        </p:spPr>
        <p:txBody>
          <a:bodyPr/>
          <a:lstStyle/>
          <a:p>
            <a:r>
              <a:rPr lang="en-US" sz="2400" dirty="0">
                <a:latin typeface="+mj-lt"/>
              </a:rPr>
              <a:t>Acid Rain</a:t>
            </a:r>
          </a:p>
        </p:txBody>
      </p:sp>
      <p:sp>
        <p:nvSpPr>
          <p:cNvPr id="18" name="Text Placeholder 17"/>
          <p:cNvSpPr>
            <a:spLocks noGrp="1"/>
          </p:cNvSpPr>
          <p:nvPr>
            <p:ph type="body" sz="quarter" idx="10"/>
          </p:nvPr>
        </p:nvSpPr>
        <p:spPr>
          <a:xfrm>
            <a:off x="1540858" y="1676400"/>
            <a:ext cx="8839200" cy="856572"/>
          </a:xfrm>
        </p:spPr>
        <p:txBody>
          <a:bodyPr/>
          <a:lstStyle/>
          <a:p>
            <a:r>
              <a:rPr lang="en-US" sz="2400" dirty="0">
                <a:latin typeface="Times New Roman"/>
                <a:cs typeface="Times New Roman"/>
              </a:rPr>
              <a:t>Limestone is injected into the power plant boiler or furnace along with the coal. </a:t>
            </a:r>
          </a:p>
        </p:txBody>
      </p:sp>
      <p:pic>
        <p:nvPicPr>
          <p:cNvPr id="15" name="Picture 3" descr="A common procedure for removing SO2 from burning fossil fuel is shown. Powdered limestone decomposes into CaO, which reacts with SO2 to form CaSO3. The remaining SO2 is combined with an aqueous suspension of CaO to form CaSO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819400" y="2403890"/>
            <a:ext cx="6620086" cy="427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56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lgn="l"/>
            <a:r>
              <a:rPr lang="en-IN" sz="2400" b="1" dirty="0">
                <a:latin typeface="+mj-lt"/>
              </a:rPr>
              <a:t>21.6</a:t>
            </a:r>
            <a:r>
              <a:rPr lang="en-IN" sz="2400" b="1" spc="4000" dirty="0">
                <a:latin typeface="+mj-lt"/>
              </a:rPr>
              <a:t> </a:t>
            </a:r>
            <a:r>
              <a:rPr lang="en-US" sz="2400" b="1" i="1" dirty="0">
                <a:latin typeface="+mj-lt"/>
              </a:rPr>
              <a:t>Acid Rain (11)</a:t>
            </a:r>
            <a:endParaRPr lang="en-IN" sz="2400" b="1" i="1" dirty="0">
              <a:latin typeface="+mj-lt"/>
            </a:endParaRPr>
          </a:p>
        </p:txBody>
      </p:sp>
      <p:sp>
        <p:nvSpPr>
          <p:cNvPr id="17" name="Text Placeholder 16"/>
          <p:cNvSpPr>
            <a:spLocks noGrp="1"/>
          </p:cNvSpPr>
          <p:nvPr>
            <p:ph type="body" sz="quarter" idx="11"/>
          </p:nvPr>
        </p:nvSpPr>
        <p:spPr>
          <a:xfrm>
            <a:off x="1524000" y="1066800"/>
            <a:ext cx="9144000" cy="533400"/>
          </a:xfrm>
        </p:spPr>
        <p:txBody>
          <a:bodyPr/>
          <a:lstStyle/>
          <a:p>
            <a:r>
              <a:rPr lang="en-US" sz="2400" dirty="0">
                <a:latin typeface="+mj-lt"/>
              </a:rPr>
              <a:t>Acid Rain</a:t>
            </a:r>
          </a:p>
        </p:txBody>
      </p:sp>
      <p:sp>
        <p:nvSpPr>
          <p:cNvPr id="18" name="Text Placeholder 17"/>
          <p:cNvSpPr>
            <a:spLocks noGrp="1"/>
          </p:cNvSpPr>
          <p:nvPr>
            <p:ph type="body" sz="quarter" idx="10"/>
          </p:nvPr>
        </p:nvSpPr>
        <p:spPr>
          <a:xfrm>
            <a:off x="1524000" y="1603178"/>
            <a:ext cx="9144000" cy="835223"/>
          </a:xfrm>
        </p:spPr>
        <p:txBody>
          <a:bodyPr>
            <a:normAutofit fontScale="25000" lnSpcReduction="20000"/>
          </a:bodyPr>
          <a:lstStyle/>
          <a:p>
            <a:pPr>
              <a:spcBef>
                <a:spcPts val="0"/>
              </a:spcBef>
              <a:spcAft>
                <a:spcPts val="4800"/>
              </a:spcAft>
            </a:pPr>
            <a:r>
              <a:rPr lang="en-US" sz="2400" dirty="0"/>
              <a:t>At high temperatures, the following decomposition occurs:</a:t>
            </a:r>
          </a:p>
          <a:p>
            <a:pPr algn="ctr">
              <a:spcBef>
                <a:spcPts val="0"/>
              </a:spcBef>
              <a:spcAft>
                <a:spcPts val="4800"/>
              </a:spcAft>
            </a:pPr>
            <a:r>
              <a:rPr lang="en-US" sz="2400" dirty="0"/>
              <a:t>CaCO</a:t>
            </a:r>
            <a:r>
              <a:rPr lang="en-US" sz="2400" baseline="-25000" dirty="0"/>
              <a:t>3</a:t>
            </a:r>
            <a:r>
              <a:rPr lang="en-US" sz="2400" dirty="0"/>
              <a:t>(</a:t>
            </a:r>
            <a:r>
              <a:rPr lang="en-US" sz="2400" i="1" dirty="0"/>
              <a:t>s</a:t>
            </a:r>
            <a:r>
              <a:rPr lang="en-US" sz="2400" dirty="0"/>
              <a:t>) </a:t>
            </a:r>
            <a:r>
              <a:rPr lang="is-IS" sz="2400" dirty="0"/>
              <a:t>→ CaO(</a:t>
            </a:r>
            <a:r>
              <a:rPr lang="is-IS" sz="2400" i="1" dirty="0"/>
              <a:t>s</a:t>
            </a:r>
            <a:r>
              <a:rPr lang="is-IS" sz="2400" dirty="0"/>
              <a:t>) + CO</a:t>
            </a:r>
            <a:r>
              <a:rPr lang="is-IS" sz="2400" baseline="-25000" dirty="0"/>
              <a:t>2</a:t>
            </a:r>
            <a:r>
              <a:rPr lang="is-IS" sz="2400" dirty="0"/>
              <a:t>(</a:t>
            </a:r>
            <a:r>
              <a:rPr lang="is-IS" sz="2400" i="1" dirty="0"/>
              <a:t>g</a:t>
            </a:r>
            <a:r>
              <a:rPr lang="is-IS" sz="2400" dirty="0"/>
              <a:t>)</a:t>
            </a:r>
            <a:endParaRPr lang="en-US" sz="2400" dirty="0"/>
          </a:p>
        </p:txBody>
      </p:sp>
      <p:sp>
        <p:nvSpPr>
          <p:cNvPr id="2" name="Content Placeholder 1"/>
          <p:cNvSpPr>
            <a:spLocks noGrp="1"/>
          </p:cNvSpPr>
          <p:nvPr>
            <p:ph sz="quarter" idx="12"/>
          </p:nvPr>
        </p:nvSpPr>
        <p:spPr>
          <a:xfrm>
            <a:off x="3505200" y="2438400"/>
            <a:ext cx="5410200" cy="920264"/>
          </a:xfrm>
        </p:spPr>
        <p:txBody>
          <a:bodyPr/>
          <a:lstStyle/>
          <a:p>
            <a:endParaRPr lang="en-GB" sz="2400" dirty="0"/>
          </a:p>
          <a:p>
            <a:pPr marL="581025" defTabSz="1168400"/>
            <a:r>
              <a:rPr lang="en-GB" sz="2400" dirty="0">
                <a:latin typeface="Times New Roman"/>
                <a:cs typeface="Times New Roman"/>
              </a:rPr>
              <a:t>limestone	</a:t>
            </a:r>
            <a:r>
              <a:rPr lang="en-US" sz="2400" dirty="0">
                <a:latin typeface="Times New Roman"/>
                <a:cs typeface="Times New Roman"/>
              </a:rPr>
              <a:t>quicklime</a:t>
            </a:r>
            <a:endParaRPr lang="en-GB" sz="2400" dirty="0">
              <a:latin typeface="Times New Roman"/>
              <a:cs typeface="Times New Roman"/>
            </a:endParaRPr>
          </a:p>
        </p:txBody>
      </p:sp>
      <p:sp>
        <p:nvSpPr>
          <p:cNvPr id="3" name="Content Placeholder 2"/>
          <p:cNvSpPr>
            <a:spLocks noGrp="1"/>
          </p:cNvSpPr>
          <p:nvPr>
            <p:ph sz="quarter" idx="13"/>
          </p:nvPr>
        </p:nvSpPr>
        <p:spPr>
          <a:xfrm>
            <a:off x="1600200" y="3505201"/>
            <a:ext cx="8458200" cy="2678767"/>
          </a:xfrm>
        </p:spPr>
        <p:txBody>
          <a:bodyPr/>
          <a:lstStyle/>
          <a:p>
            <a:pPr>
              <a:spcBef>
                <a:spcPts val="0"/>
              </a:spcBef>
              <a:spcAft>
                <a:spcPts val="2800"/>
              </a:spcAft>
            </a:pPr>
            <a:r>
              <a:rPr lang="en-US" sz="2400" dirty="0">
                <a:latin typeface="Times New Roman"/>
                <a:cs typeface="Times New Roman"/>
              </a:rPr>
              <a:t>The quicklime reacts with SO</a:t>
            </a:r>
            <a:r>
              <a:rPr lang="en-US" sz="2400" baseline="-25000" dirty="0">
                <a:latin typeface="Times New Roman"/>
                <a:cs typeface="Times New Roman"/>
              </a:rPr>
              <a:t>2</a:t>
            </a:r>
            <a:r>
              <a:rPr lang="en-US" sz="2400" dirty="0">
                <a:latin typeface="Times New Roman"/>
                <a:cs typeface="Times New Roman"/>
              </a:rPr>
              <a:t> to form calcium sulfite and some calcium sulfate:</a:t>
            </a:r>
          </a:p>
          <a:p>
            <a:pPr algn="ctr">
              <a:spcBef>
                <a:spcPts val="0"/>
              </a:spcBef>
              <a:spcAft>
                <a:spcPts val="2800"/>
              </a:spcAft>
            </a:pPr>
            <a:r>
              <a:rPr lang="en-US" sz="2400" dirty="0">
                <a:latin typeface="Times New Roman"/>
                <a:cs typeface="Times New Roman"/>
              </a:rPr>
              <a:t>CaO(</a:t>
            </a:r>
            <a:r>
              <a:rPr lang="en-US" sz="2400" i="1" dirty="0">
                <a:latin typeface="Times New Roman"/>
                <a:cs typeface="Times New Roman"/>
              </a:rPr>
              <a:t>s</a:t>
            </a:r>
            <a:r>
              <a:rPr lang="en-US" sz="2400" dirty="0">
                <a:latin typeface="Times New Roman"/>
                <a:cs typeface="Times New Roman"/>
              </a:rPr>
              <a:t>) + SO</a:t>
            </a:r>
            <a:r>
              <a:rPr lang="en-US" sz="2400" baseline="-25000" dirty="0">
                <a:latin typeface="Times New Roman"/>
                <a:cs typeface="Times New Roman"/>
              </a:rPr>
              <a:t>2</a:t>
            </a:r>
            <a:r>
              <a:rPr lang="en-US" sz="2400" dirty="0">
                <a:latin typeface="Times New Roman"/>
                <a:cs typeface="Times New Roman"/>
              </a:rPr>
              <a:t>(</a:t>
            </a:r>
            <a:r>
              <a:rPr lang="en-US" sz="2400" i="1" dirty="0">
                <a:latin typeface="Times New Roman"/>
                <a:cs typeface="Times New Roman"/>
              </a:rPr>
              <a:t>g</a:t>
            </a:r>
            <a:r>
              <a:rPr lang="en-US" sz="2400" dirty="0">
                <a:latin typeface="Times New Roman"/>
                <a:cs typeface="Times New Roman"/>
              </a:rPr>
              <a:t>) </a:t>
            </a:r>
            <a:r>
              <a:rPr lang="is-IS" sz="2400" dirty="0">
                <a:latin typeface="Times New Roman"/>
                <a:cs typeface="Times New Roman"/>
              </a:rPr>
              <a:t>→ CaSO</a:t>
            </a:r>
            <a:r>
              <a:rPr lang="is-IS" sz="2400" baseline="-25000" dirty="0">
                <a:latin typeface="Times New Roman"/>
                <a:cs typeface="Times New Roman"/>
              </a:rPr>
              <a:t>3</a:t>
            </a:r>
            <a:r>
              <a:rPr lang="is-IS" sz="2400" dirty="0">
                <a:latin typeface="Times New Roman"/>
                <a:cs typeface="Times New Roman"/>
              </a:rPr>
              <a:t>(</a:t>
            </a:r>
            <a:r>
              <a:rPr lang="is-IS" sz="2400" i="1" dirty="0">
                <a:latin typeface="Times New Roman"/>
                <a:cs typeface="Times New Roman"/>
              </a:rPr>
              <a:t>s</a:t>
            </a:r>
            <a:r>
              <a:rPr lang="is-IS" sz="2400" dirty="0">
                <a:latin typeface="Times New Roman"/>
                <a:cs typeface="Times New Roman"/>
              </a:rPr>
              <a:t>)</a:t>
            </a:r>
          </a:p>
          <a:p>
            <a:pPr algn="ctr">
              <a:spcBef>
                <a:spcPts val="0"/>
              </a:spcBef>
              <a:spcAft>
                <a:spcPts val="2800"/>
              </a:spcAft>
            </a:pPr>
            <a:r>
              <a:rPr lang="is-IS" sz="2400" dirty="0">
                <a:latin typeface="Times New Roman"/>
                <a:cs typeface="Times New Roman"/>
              </a:rPr>
              <a:t>2CaO(</a:t>
            </a:r>
            <a:r>
              <a:rPr lang="is-IS" sz="2400" i="1" dirty="0">
                <a:latin typeface="Times New Roman"/>
                <a:cs typeface="Times New Roman"/>
              </a:rPr>
              <a:t>s</a:t>
            </a:r>
            <a:r>
              <a:rPr lang="is-IS" sz="2400" dirty="0">
                <a:latin typeface="Times New Roman"/>
                <a:cs typeface="Times New Roman"/>
              </a:rPr>
              <a:t>) + 2SO</a:t>
            </a:r>
            <a:r>
              <a:rPr lang="is-IS" sz="2400" baseline="-25000" dirty="0">
                <a:latin typeface="Times New Roman"/>
                <a:cs typeface="Times New Roman"/>
              </a:rPr>
              <a:t>2</a:t>
            </a:r>
            <a:r>
              <a:rPr lang="is-IS" sz="2400" dirty="0">
                <a:latin typeface="Times New Roman"/>
                <a:cs typeface="Times New Roman"/>
              </a:rPr>
              <a:t>(</a:t>
            </a:r>
            <a:r>
              <a:rPr lang="is-IS" sz="2400" i="1" dirty="0">
                <a:latin typeface="Times New Roman"/>
                <a:cs typeface="Times New Roman"/>
              </a:rPr>
              <a:t>g</a:t>
            </a:r>
            <a:r>
              <a:rPr lang="is-IS" sz="2400" dirty="0">
                <a:latin typeface="Times New Roman"/>
                <a:cs typeface="Times New Roman"/>
              </a:rPr>
              <a:t>) + O</a:t>
            </a:r>
            <a:r>
              <a:rPr lang="is-IS" sz="2400" baseline="-25000" dirty="0">
                <a:latin typeface="Times New Roman"/>
                <a:cs typeface="Times New Roman"/>
              </a:rPr>
              <a:t>2</a:t>
            </a:r>
            <a:r>
              <a:rPr lang="is-IS" sz="2400" dirty="0">
                <a:latin typeface="Times New Roman"/>
                <a:cs typeface="Times New Roman"/>
              </a:rPr>
              <a:t>(</a:t>
            </a:r>
            <a:r>
              <a:rPr lang="is-IS" sz="2400" i="1" dirty="0">
                <a:latin typeface="Times New Roman"/>
                <a:cs typeface="Times New Roman"/>
              </a:rPr>
              <a:t>g</a:t>
            </a:r>
            <a:r>
              <a:rPr lang="is-IS" sz="2400" dirty="0">
                <a:latin typeface="Times New Roman"/>
                <a:cs typeface="Times New Roman"/>
              </a:rPr>
              <a:t>) → 2CaSO</a:t>
            </a:r>
            <a:r>
              <a:rPr lang="is-IS" sz="2400" baseline="-25000" dirty="0">
                <a:latin typeface="Times New Roman"/>
                <a:cs typeface="Times New Roman"/>
              </a:rPr>
              <a:t>4</a:t>
            </a:r>
            <a:r>
              <a:rPr lang="is-IS" sz="2400" dirty="0">
                <a:latin typeface="Times New Roman"/>
                <a:cs typeface="Times New Roman"/>
              </a:rPr>
              <a:t>(</a:t>
            </a:r>
            <a:r>
              <a:rPr lang="is-IS" sz="2400" i="1" dirty="0">
                <a:latin typeface="Times New Roman"/>
                <a:cs typeface="Times New Roman"/>
              </a:rPr>
              <a:t>s</a:t>
            </a:r>
            <a:r>
              <a:rPr lang="is-IS" sz="2400" dirty="0">
                <a:latin typeface="Times New Roman"/>
                <a:cs typeface="Times New Roman"/>
              </a:rPr>
              <a:t>)</a:t>
            </a:r>
            <a:endParaRPr lang="en-US" sz="2400" dirty="0">
              <a:latin typeface="Times New Roman"/>
              <a:cs typeface="Times New Roman"/>
            </a:endParaRPr>
          </a:p>
        </p:txBody>
      </p:sp>
    </p:spTree>
    <p:extLst>
      <p:ext uri="{BB962C8B-B14F-4D97-AF65-F5344CB8AC3E}">
        <p14:creationId xmlns:p14="http://schemas.microsoft.com/office/powerpoint/2010/main" val="273328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l"/>
            <a:r>
              <a:rPr lang="en-IN" sz="2400" b="1" dirty="0">
                <a:latin typeface="Times New Roman"/>
                <a:cs typeface="Times New Roman"/>
              </a:rPr>
              <a:t>21.6</a:t>
            </a:r>
            <a:r>
              <a:rPr lang="en-IN" sz="2400" b="1" spc="4000" dirty="0">
                <a:latin typeface="Times New Roman"/>
                <a:cs typeface="Times New Roman"/>
              </a:rPr>
              <a:t> </a:t>
            </a:r>
            <a:r>
              <a:rPr lang="en-US" sz="2400" b="1" i="1" dirty="0">
                <a:latin typeface="Times New Roman"/>
                <a:cs typeface="Times New Roman"/>
              </a:rPr>
              <a:t>Acid Rain (12)</a:t>
            </a:r>
            <a:endParaRPr lang="en-IN" sz="2400" b="1" i="1" dirty="0">
              <a:latin typeface="Times New Roman"/>
              <a:cs typeface="Times New Roman"/>
            </a:endParaRPr>
          </a:p>
        </p:txBody>
      </p:sp>
      <p:sp>
        <p:nvSpPr>
          <p:cNvPr id="16" name="Text Placeholder 15"/>
          <p:cNvSpPr>
            <a:spLocks noGrp="1"/>
          </p:cNvSpPr>
          <p:nvPr>
            <p:ph type="body" sz="quarter" idx="11"/>
          </p:nvPr>
        </p:nvSpPr>
        <p:spPr>
          <a:xfrm>
            <a:off x="1524000" y="1066800"/>
            <a:ext cx="9119616" cy="533400"/>
          </a:xfrm>
        </p:spPr>
        <p:txBody>
          <a:bodyPr/>
          <a:lstStyle/>
          <a:p>
            <a:r>
              <a:rPr lang="en-US" sz="2400" dirty="0">
                <a:latin typeface="Times New Roman"/>
                <a:cs typeface="Times New Roman"/>
              </a:rPr>
              <a:t>Acid Rain</a:t>
            </a:r>
          </a:p>
        </p:txBody>
      </p:sp>
      <p:sp>
        <p:nvSpPr>
          <p:cNvPr id="17" name="Text Placeholder 16"/>
          <p:cNvSpPr>
            <a:spLocks noGrp="1"/>
          </p:cNvSpPr>
          <p:nvPr>
            <p:ph type="body" sz="quarter" idx="10"/>
          </p:nvPr>
        </p:nvSpPr>
        <p:spPr>
          <a:xfrm>
            <a:off x="1548384" y="1600201"/>
            <a:ext cx="9119616" cy="1008971"/>
          </a:xfrm>
        </p:spPr>
        <p:txBody>
          <a:bodyPr/>
          <a:lstStyle/>
          <a:p>
            <a:r>
              <a:rPr lang="en-US" sz="2400" dirty="0">
                <a:latin typeface="Times New Roman"/>
                <a:cs typeface="Times New Roman"/>
              </a:rPr>
              <a:t>Quicklime is also added to lakes and soils in a process called </a:t>
            </a:r>
            <a:r>
              <a:rPr lang="en-US" sz="2400" i="1" dirty="0">
                <a:latin typeface="Times New Roman"/>
                <a:cs typeface="Times New Roman"/>
              </a:rPr>
              <a:t>liming </a:t>
            </a:r>
            <a:r>
              <a:rPr lang="en-US" sz="2400" dirty="0">
                <a:latin typeface="Times New Roman"/>
                <a:cs typeface="Times New Roman"/>
              </a:rPr>
              <a:t>to reduce their acidity. </a:t>
            </a:r>
          </a:p>
        </p:txBody>
      </p:sp>
    </p:spTree>
    <p:extLst>
      <p:ext uri="{BB962C8B-B14F-4D97-AF65-F5344CB8AC3E}">
        <p14:creationId xmlns:p14="http://schemas.microsoft.com/office/powerpoint/2010/main" val="252479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l"/>
            <a:r>
              <a:rPr lang="en-IN" sz="2400" b="1" i="1" dirty="0">
                <a:latin typeface="+mj-lt"/>
              </a:rPr>
              <a:t>21.6</a:t>
            </a:r>
            <a:r>
              <a:rPr lang="en-IN" sz="2400" b="1" i="1" spc="4000" dirty="0">
                <a:latin typeface="+mj-lt"/>
              </a:rPr>
              <a:t> </a:t>
            </a:r>
            <a:r>
              <a:rPr lang="en-US" sz="2400" b="1" i="1" dirty="0">
                <a:latin typeface="+mj-lt"/>
              </a:rPr>
              <a:t>Acid Rain (1)</a:t>
            </a:r>
            <a:endParaRPr lang="en-IN" sz="2400" b="1" i="1" dirty="0">
              <a:latin typeface="+mj-lt"/>
            </a:endParaRPr>
          </a:p>
        </p:txBody>
      </p:sp>
      <p:sp>
        <p:nvSpPr>
          <p:cNvPr id="16" name="Text Placeholder 15"/>
          <p:cNvSpPr>
            <a:spLocks noGrp="1"/>
          </p:cNvSpPr>
          <p:nvPr>
            <p:ph type="body" sz="quarter" idx="11"/>
          </p:nvPr>
        </p:nvSpPr>
        <p:spPr>
          <a:xfrm>
            <a:off x="1524000" y="1066800"/>
            <a:ext cx="9144000" cy="457200"/>
          </a:xfrm>
        </p:spPr>
        <p:txBody>
          <a:bodyPr/>
          <a:lstStyle/>
          <a:p>
            <a:r>
              <a:rPr lang="en-US" sz="2400" dirty="0">
                <a:solidFill>
                  <a:srgbClr val="4F74A7"/>
                </a:solidFill>
                <a:latin typeface="+mj-lt"/>
              </a:rPr>
              <a:t>Acid Rain </a:t>
            </a:r>
          </a:p>
        </p:txBody>
      </p:sp>
      <p:sp>
        <p:nvSpPr>
          <p:cNvPr id="18" name="Text Placeholder 17"/>
          <p:cNvSpPr>
            <a:spLocks noGrp="1"/>
          </p:cNvSpPr>
          <p:nvPr>
            <p:ph type="body" sz="quarter" idx="10"/>
          </p:nvPr>
        </p:nvSpPr>
        <p:spPr>
          <a:xfrm>
            <a:off x="1524000" y="1752600"/>
            <a:ext cx="9144000" cy="3429000"/>
          </a:xfrm>
        </p:spPr>
        <p:txBody>
          <a:bodyPr/>
          <a:lstStyle/>
          <a:p>
            <a:pPr>
              <a:spcBef>
                <a:spcPts val="0"/>
              </a:spcBef>
              <a:spcAft>
                <a:spcPts val="3300"/>
              </a:spcAft>
            </a:pPr>
            <a:r>
              <a:rPr lang="en-US" sz="2400" dirty="0"/>
              <a:t>Every year acid rain causes hundreds of millions of dollars’ worth of damage to stone buildings and statues throughout the world.</a:t>
            </a:r>
          </a:p>
          <a:p>
            <a:pPr>
              <a:spcBef>
                <a:spcPts val="0"/>
              </a:spcBef>
              <a:spcAft>
                <a:spcPts val="2800"/>
              </a:spcAft>
            </a:pPr>
            <a:r>
              <a:rPr lang="en-US" sz="2400" dirty="0"/>
              <a:t>The term </a:t>
            </a:r>
            <a:r>
              <a:rPr lang="en-US" sz="2400" i="1" dirty="0"/>
              <a:t>stone leprosy </a:t>
            </a:r>
            <a:r>
              <a:rPr lang="en-US" sz="2400" dirty="0"/>
              <a:t>is used by some environmental chemists to describe the corrosion of stone by acid rain.</a:t>
            </a:r>
          </a:p>
          <a:p>
            <a:r>
              <a:rPr lang="en-US" sz="2400" dirty="0"/>
              <a:t>Acid rain is also toxic to vegetation and aquatic life.</a:t>
            </a:r>
          </a:p>
        </p:txBody>
      </p:sp>
    </p:spTree>
    <p:extLst>
      <p:ext uri="{BB962C8B-B14F-4D97-AF65-F5344CB8AC3E}">
        <p14:creationId xmlns:p14="http://schemas.microsoft.com/office/powerpoint/2010/main" val="229561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term stone leprosy is used by some environmental chemists to describe the corrosion of stone by acid ra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457" y="1268960"/>
            <a:ext cx="6695737" cy="5340922"/>
          </a:xfrm>
          <a:prstGeom prst="rect">
            <a:avLst/>
          </a:prstGeom>
        </p:spPr>
      </p:pic>
      <p:sp>
        <p:nvSpPr>
          <p:cNvPr id="16" name="Title 15"/>
          <p:cNvSpPr>
            <a:spLocks noGrp="1"/>
          </p:cNvSpPr>
          <p:nvPr>
            <p:ph type="title"/>
          </p:nvPr>
        </p:nvSpPr>
        <p:spPr/>
        <p:txBody>
          <a:bodyPr/>
          <a:lstStyle/>
          <a:p>
            <a:pPr algn="l"/>
            <a:r>
              <a:rPr lang="en-IN" sz="2400" b="1" i="1" dirty="0">
                <a:latin typeface="+mj-lt"/>
              </a:rPr>
              <a:t>21.6</a:t>
            </a:r>
            <a:r>
              <a:rPr lang="en-IN" sz="2400" b="1" i="1" spc="4000" dirty="0">
                <a:latin typeface="+mj-lt"/>
              </a:rPr>
              <a:t> </a:t>
            </a:r>
            <a:r>
              <a:rPr lang="en-US" sz="2400" b="1" i="1" dirty="0">
                <a:latin typeface="+mj-lt"/>
              </a:rPr>
              <a:t>Acid Rain (2)</a:t>
            </a:r>
            <a:endParaRPr lang="en-IN" sz="2400" b="1" i="1" dirty="0">
              <a:latin typeface="+mj-lt"/>
            </a:endParaRPr>
          </a:p>
        </p:txBody>
      </p:sp>
      <p:sp>
        <p:nvSpPr>
          <p:cNvPr id="18" name="Text Placeholder 17"/>
          <p:cNvSpPr>
            <a:spLocks noGrp="1"/>
          </p:cNvSpPr>
          <p:nvPr>
            <p:ph type="body" sz="quarter" idx="11"/>
          </p:nvPr>
        </p:nvSpPr>
        <p:spPr>
          <a:xfrm>
            <a:off x="1524000" y="1066800"/>
            <a:ext cx="9144000" cy="533400"/>
          </a:xfrm>
        </p:spPr>
        <p:txBody>
          <a:bodyPr/>
          <a:lstStyle/>
          <a:p>
            <a:pPr>
              <a:spcBef>
                <a:spcPts val="0"/>
              </a:spcBef>
              <a:spcAft>
                <a:spcPts val="2800"/>
              </a:spcAft>
            </a:pPr>
            <a:r>
              <a:rPr lang="en-US" sz="2400" dirty="0">
                <a:latin typeface="+mj-lt"/>
              </a:rPr>
              <a:t>Acid Rain</a:t>
            </a:r>
          </a:p>
        </p:txBody>
      </p:sp>
    </p:spTree>
    <p:extLst>
      <p:ext uri="{BB962C8B-B14F-4D97-AF65-F5344CB8AC3E}">
        <p14:creationId xmlns:p14="http://schemas.microsoft.com/office/powerpoint/2010/main" val="18941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C2357F-A9F6-4F42-8D05-76404AC9799E}"/>
              </a:ext>
            </a:extLst>
          </p:cNvPr>
          <p:cNvPicPr>
            <a:picLocks noChangeAspect="1"/>
          </p:cNvPicPr>
          <p:nvPr/>
        </p:nvPicPr>
        <p:blipFill>
          <a:blip r:embed="rId2"/>
          <a:stretch>
            <a:fillRect/>
          </a:stretch>
        </p:blipFill>
        <p:spPr>
          <a:xfrm>
            <a:off x="1905000" y="1"/>
            <a:ext cx="8382000" cy="6813589"/>
          </a:xfrm>
          <a:prstGeom prst="rect">
            <a:avLst/>
          </a:prstGeom>
        </p:spPr>
      </p:pic>
    </p:spTree>
    <p:extLst>
      <p:ext uri="{BB962C8B-B14F-4D97-AF65-F5344CB8AC3E}">
        <p14:creationId xmlns:p14="http://schemas.microsoft.com/office/powerpoint/2010/main" val="172064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lgn="l"/>
            <a:r>
              <a:rPr lang="en-IN" sz="2400" b="1" i="1" dirty="0">
                <a:latin typeface="+mj-lt"/>
              </a:rPr>
              <a:t>21.6</a:t>
            </a:r>
            <a:r>
              <a:rPr lang="en-IN" sz="2400" b="1" i="1" spc="4000" dirty="0">
                <a:latin typeface="+mj-lt"/>
              </a:rPr>
              <a:t> </a:t>
            </a:r>
            <a:r>
              <a:rPr lang="en-US" sz="2400" b="1" i="1" dirty="0">
                <a:latin typeface="+mj-lt"/>
              </a:rPr>
              <a:t>Acid Rain (3)</a:t>
            </a:r>
            <a:endParaRPr lang="en-IN" sz="2400" b="1" i="1" dirty="0">
              <a:latin typeface="+mj-lt"/>
            </a:endParaRPr>
          </a:p>
        </p:txBody>
      </p:sp>
      <p:sp>
        <p:nvSpPr>
          <p:cNvPr id="17" name="Text Placeholder 16"/>
          <p:cNvSpPr>
            <a:spLocks noGrp="1"/>
          </p:cNvSpPr>
          <p:nvPr>
            <p:ph type="body" sz="quarter" idx="11"/>
          </p:nvPr>
        </p:nvSpPr>
        <p:spPr>
          <a:xfrm>
            <a:off x="1524000" y="1066800"/>
            <a:ext cx="9144000" cy="533400"/>
          </a:xfrm>
        </p:spPr>
        <p:txBody>
          <a:bodyPr/>
          <a:lstStyle/>
          <a:p>
            <a:r>
              <a:rPr lang="en-US" sz="2400" dirty="0">
                <a:latin typeface="+mj-lt"/>
              </a:rPr>
              <a:t>Acid Rain</a:t>
            </a:r>
          </a:p>
        </p:txBody>
      </p:sp>
      <p:sp>
        <p:nvSpPr>
          <p:cNvPr id="18" name="Text Placeholder 17"/>
          <p:cNvSpPr>
            <a:spLocks noGrp="1"/>
          </p:cNvSpPr>
          <p:nvPr>
            <p:ph type="body" sz="quarter" idx="10"/>
          </p:nvPr>
        </p:nvSpPr>
        <p:spPr>
          <a:xfrm>
            <a:off x="1524000" y="1676401"/>
            <a:ext cx="9144000" cy="849159"/>
          </a:xfrm>
        </p:spPr>
        <p:txBody>
          <a:bodyPr/>
          <a:lstStyle/>
          <a:p>
            <a:r>
              <a:rPr lang="en-US" sz="2400" dirty="0">
                <a:latin typeface="Times New Roman"/>
                <a:cs typeface="Times New Roman"/>
              </a:rPr>
              <a:t>Precipitation in the northeastern United States has an average pH of about 4.3:</a:t>
            </a:r>
          </a:p>
        </p:txBody>
      </p:sp>
      <p:pic>
        <p:nvPicPr>
          <p:cNvPr id="15" name="Picture 3" descr="Most SO2 comes from the midwestern states, affecting the pH of precipitation in that region. Prevailing winds carry the acid droplets formed over the Northeast. Nitrogen oxides also contribute to acid rain formation."/>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917789" y="2375432"/>
            <a:ext cx="6325373" cy="431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85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lgn="l"/>
            <a:r>
              <a:rPr lang="en-IN" sz="2400" b="1" dirty="0">
                <a:latin typeface="+mj-lt"/>
              </a:rPr>
              <a:t>21.6</a:t>
            </a:r>
            <a:r>
              <a:rPr lang="en-IN" sz="2400" b="1" spc="4000" dirty="0">
                <a:latin typeface="+mj-lt"/>
              </a:rPr>
              <a:t> </a:t>
            </a:r>
            <a:r>
              <a:rPr lang="en-US" sz="2400" b="1" i="1" dirty="0">
                <a:latin typeface="+mj-lt"/>
              </a:rPr>
              <a:t>Acid Rain (4)</a:t>
            </a:r>
            <a:endParaRPr lang="en-IN" sz="2400" b="1" i="1" dirty="0">
              <a:latin typeface="+mj-lt"/>
            </a:endParaRPr>
          </a:p>
        </p:txBody>
      </p:sp>
      <p:sp>
        <p:nvSpPr>
          <p:cNvPr id="16" name="Text Placeholder 15"/>
          <p:cNvSpPr>
            <a:spLocks noGrp="1"/>
          </p:cNvSpPr>
          <p:nvPr>
            <p:ph type="body" sz="quarter" idx="11"/>
          </p:nvPr>
        </p:nvSpPr>
        <p:spPr>
          <a:xfrm>
            <a:off x="1524000" y="1066800"/>
            <a:ext cx="9144000" cy="533400"/>
          </a:xfrm>
        </p:spPr>
        <p:txBody>
          <a:bodyPr/>
          <a:lstStyle/>
          <a:p>
            <a:r>
              <a:rPr lang="en-US" sz="2400" dirty="0">
                <a:latin typeface="+mj-lt"/>
              </a:rPr>
              <a:t>Acid Rain</a:t>
            </a:r>
          </a:p>
        </p:txBody>
      </p:sp>
      <p:sp>
        <p:nvSpPr>
          <p:cNvPr id="17" name="Text Placeholder 16"/>
          <p:cNvSpPr>
            <a:spLocks noGrp="1"/>
          </p:cNvSpPr>
          <p:nvPr>
            <p:ph type="body" sz="quarter" idx="10"/>
          </p:nvPr>
        </p:nvSpPr>
        <p:spPr>
          <a:xfrm>
            <a:off x="1524001" y="1600200"/>
            <a:ext cx="9150743" cy="4035552"/>
          </a:xfrm>
        </p:spPr>
        <p:txBody>
          <a:bodyPr/>
          <a:lstStyle/>
          <a:p>
            <a:pPr>
              <a:spcBef>
                <a:spcPts val="0"/>
              </a:spcBef>
              <a:spcAft>
                <a:spcPts val="3300"/>
              </a:spcAft>
            </a:pPr>
            <a:r>
              <a:rPr lang="en-US" sz="2400" dirty="0">
                <a:latin typeface="Times New Roman"/>
                <a:cs typeface="Times New Roman"/>
              </a:rPr>
              <a:t>Sulfur dioxide (SO</a:t>
            </a:r>
            <a:r>
              <a:rPr lang="en-US" sz="2400" baseline="-25000" dirty="0">
                <a:latin typeface="Times New Roman"/>
                <a:cs typeface="Times New Roman"/>
              </a:rPr>
              <a:t>2</a:t>
            </a:r>
            <a:r>
              <a:rPr lang="en-US" sz="2400" dirty="0">
                <a:latin typeface="Times New Roman"/>
                <a:cs typeface="Times New Roman"/>
              </a:rPr>
              <a:t>) and, to a lesser extent, nitrogen oxides from auto emissions are believed to be responsible for the high acidity of rainwater.</a:t>
            </a:r>
          </a:p>
          <a:p>
            <a:pPr>
              <a:spcBef>
                <a:spcPts val="0"/>
              </a:spcBef>
              <a:spcAft>
                <a:spcPts val="3600"/>
              </a:spcAft>
            </a:pPr>
            <a:r>
              <a:rPr lang="en-US" sz="2400" dirty="0">
                <a:latin typeface="Times New Roman"/>
                <a:cs typeface="Times New Roman"/>
              </a:rPr>
              <a:t>Acidic oxides, such as SO</a:t>
            </a:r>
            <a:r>
              <a:rPr lang="en-US" sz="2400" baseline="-25000" dirty="0">
                <a:latin typeface="Times New Roman"/>
                <a:cs typeface="Times New Roman"/>
              </a:rPr>
              <a:t>2</a:t>
            </a:r>
            <a:r>
              <a:rPr lang="en-US" sz="2400" dirty="0">
                <a:latin typeface="Times New Roman"/>
                <a:cs typeface="Times New Roman"/>
              </a:rPr>
              <a:t>, react with water to give the corresponding acids.</a:t>
            </a:r>
          </a:p>
          <a:p>
            <a:pPr>
              <a:spcBef>
                <a:spcPts val="0"/>
              </a:spcBef>
              <a:spcAft>
                <a:spcPts val="2600"/>
              </a:spcAft>
            </a:pPr>
            <a:r>
              <a:rPr lang="en-US" sz="2400" dirty="0">
                <a:latin typeface="Times New Roman"/>
                <a:cs typeface="Times New Roman"/>
              </a:rPr>
              <a:t>There are several sources of atmospheric SO</a:t>
            </a:r>
            <a:r>
              <a:rPr lang="en-US" sz="2400" baseline="-25000" dirty="0">
                <a:latin typeface="Times New Roman"/>
                <a:cs typeface="Times New Roman"/>
              </a:rPr>
              <a:t>2</a:t>
            </a:r>
            <a:r>
              <a:rPr lang="en-US" sz="2400" dirty="0">
                <a:latin typeface="Times New Roman"/>
                <a:cs typeface="Times New Roman"/>
              </a:rPr>
              <a:t>, including volcanic eruptions.</a:t>
            </a:r>
          </a:p>
        </p:txBody>
      </p:sp>
    </p:spTree>
    <p:extLst>
      <p:ext uri="{BB962C8B-B14F-4D97-AF65-F5344CB8AC3E}">
        <p14:creationId xmlns:p14="http://schemas.microsoft.com/office/powerpoint/2010/main" val="326271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pPr algn="l"/>
            <a:r>
              <a:rPr lang="en-IN" sz="2400" b="1" dirty="0">
                <a:latin typeface="+mj-lt"/>
              </a:rPr>
              <a:t>21.6</a:t>
            </a:r>
            <a:r>
              <a:rPr lang="en-IN" sz="2400" b="1" spc="4000" dirty="0">
                <a:latin typeface="+mj-lt"/>
              </a:rPr>
              <a:t> </a:t>
            </a:r>
            <a:r>
              <a:rPr lang="en-US" sz="2400" b="1" i="1" dirty="0">
                <a:latin typeface="+mj-lt"/>
              </a:rPr>
              <a:t>Acid Rain (5)</a:t>
            </a:r>
            <a:endParaRPr lang="en-IN" sz="2400" b="1" i="1" dirty="0">
              <a:latin typeface="+mj-lt"/>
            </a:endParaRPr>
          </a:p>
        </p:txBody>
      </p:sp>
      <p:sp>
        <p:nvSpPr>
          <p:cNvPr id="17" name="Text Placeholder 16"/>
          <p:cNvSpPr>
            <a:spLocks noGrp="1"/>
          </p:cNvSpPr>
          <p:nvPr>
            <p:ph type="body" sz="quarter" idx="11"/>
          </p:nvPr>
        </p:nvSpPr>
        <p:spPr>
          <a:xfrm>
            <a:off x="1524000" y="1066800"/>
            <a:ext cx="9162574" cy="533400"/>
          </a:xfrm>
        </p:spPr>
        <p:txBody>
          <a:bodyPr/>
          <a:lstStyle/>
          <a:p>
            <a:r>
              <a:rPr lang="en-US" sz="2400" dirty="0">
                <a:latin typeface="+mj-lt"/>
              </a:rPr>
              <a:t>Acid Rain</a:t>
            </a:r>
          </a:p>
        </p:txBody>
      </p:sp>
      <p:sp>
        <p:nvSpPr>
          <p:cNvPr id="18" name="Text Placeholder 17"/>
          <p:cNvSpPr>
            <a:spLocks noGrp="1"/>
          </p:cNvSpPr>
          <p:nvPr>
            <p:ph type="body" sz="quarter" idx="10"/>
          </p:nvPr>
        </p:nvSpPr>
        <p:spPr>
          <a:xfrm>
            <a:off x="1524000" y="1676400"/>
            <a:ext cx="9144000" cy="4876800"/>
          </a:xfrm>
        </p:spPr>
        <p:txBody>
          <a:bodyPr/>
          <a:lstStyle/>
          <a:p>
            <a:pPr>
              <a:spcBef>
                <a:spcPts val="0"/>
              </a:spcBef>
              <a:spcAft>
                <a:spcPts val="3300"/>
              </a:spcAft>
            </a:pPr>
            <a:r>
              <a:rPr lang="en-US" sz="2400" dirty="0">
                <a:latin typeface="Times New Roman"/>
                <a:cs typeface="Times New Roman"/>
              </a:rPr>
              <a:t>Many metals exist combined with sulfur in nature.</a:t>
            </a:r>
          </a:p>
          <a:p>
            <a:pPr>
              <a:spcBef>
                <a:spcPts val="0"/>
              </a:spcBef>
              <a:spcAft>
                <a:spcPts val="3600"/>
              </a:spcAft>
            </a:pPr>
            <a:r>
              <a:rPr lang="en-US" sz="2400" dirty="0">
                <a:latin typeface="Times New Roman"/>
                <a:cs typeface="Times New Roman"/>
              </a:rPr>
              <a:t>Extracting the metals often entails </a:t>
            </a:r>
            <a:r>
              <a:rPr lang="en-US" sz="2400" i="1" dirty="0">
                <a:latin typeface="Times New Roman"/>
                <a:cs typeface="Times New Roman"/>
              </a:rPr>
              <a:t>smelting, </a:t>
            </a:r>
            <a:r>
              <a:rPr lang="en-US" sz="2400" dirty="0">
                <a:latin typeface="Times New Roman"/>
                <a:cs typeface="Times New Roman"/>
              </a:rPr>
              <a:t>or </a:t>
            </a:r>
            <a:r>
              <a:rPr lang="en-US" sz="2400" i="1" dirty="0">
                <a:latin typeface="Times New Roman"/>
                <a:cs typeface="Times New Roman"/>
              </a:rPr>
              <a:t>roasting, </a:t>
            </a:r>
            <a:r>
              <a:rPr lang="en-US" sz="2400" dirty="0">
                <a:latin typeface="Times New Roman"/>
                <a:cs typeface="Times New Roman"/>
              </a:rPr>
              <a:t>the ores—that is, heating the metal sulfide in air to form the metal oxide and SO</a:t>
            </a:r>
            <a:r>
              <a:rPr lang="en-US" sz="2400" baseline="-25000" dirty="0">
                <a:latin typeface="Times New Roman"/>
                <a:cs typeface="Times New Roman"/>
              </a:rPr>
              <a:t>2</a:t>
            </a:r>
            <a:r>
              <a:rPr lang="en-US" sz="2400" dirty="0">
                <a:latin typeface="Times New Roman"/>
                <a:cs typeface="Times New Roman"/>
              </a:rPr>
              <a:t>. For example,</a:t>
            </a:r>
          </a:p>
          <a:p>
            <a:pPr algn="ctr">
              <a:spcBef>
                <a:spcPts val="0"/>
              </a:spcBef>
              <a:spcAft>
                <a:spcPts val="3600"/>
              </a:spcAft>
            </a:pPr>
            <a:r>
              <a:rPr lang="en-US" sz="2400" dirty="0">
                <a:latin typeface="Times New Roman"/>
                <a:cs typeface="Times New Roman"/>
              </a:rPr>
              <a:t>2ZnS(</a:t>
            </a:r>
            <a:r>
              <a:rPr lang="en-US" sz="2400" i="1" dirty="0">
                <a:latin typeface="Times New Roman"/>
                <a:cs typeface="Times New Roman"/>
              </a:rPr>
              <a:t>s</a:t>
            </a:r>
            <a:r>
              <a:rPr lang="en-US" sz="2400" dirty="0">
                <a:latin typeface="Times New Roman"/>
                <a:cs typeface="Times New Roman"/>
              </a:rPr>
              <a:t>) + 3O</a:t>
            </a:r>
            <a:r>
              <a:rPr lang="en-US" sz="2400" baseline="-25000" dirty="0">
                <a:latin typeface="Times New Roman"/>
                <a:cs typeface="Times New Roman"/>
              </a:rPr>
              <a:t>2</a:t>
            </a:r>
            <a:r>
              <a:rPr lang="en-US" sz="2400" dirty="0">
                <a:latin typeface="Times New Roman"/>
                <a:cs typeface="Times New Roman"/>
              </a:rPr>
              <a:t>(</a:t>
            </a:r>
            <a:r>
              <a:rPr lang="en-US" sz="2400" i="1" dirty="0">
                <a:latin typeface="Times New Roman"/>
                <a:cs typeface="Times New Roman"/>
              </a:rPr>
              <a:t>g</a:t>
            </a:r>
            <a:r>
              <a:rPr lang="en-US" sz="2400" dirty="0">
                <a:latin typeface="Times New Roman"/>
                <a:cs typeface="Times New Roman"/>
              </a:rPr>
              <a:t>) </a:t>
            </a:r>
            <a:r>
              <a:rPr lang="is-IS" sz="2400" dirty="0">
                <a:latin typeface="Times New Roman"/>
                <a:cs typeface="Times New Roman"/>
              </a:rPr>
              <a:t>→ 2ZnO(</a:t>
            </a:r>
            <a:r>
              <a:rPr lang="is-IS" sz="2400" i="1" dirty="0">
                <a:latin typeface="Times New Roman"/>
                <a:cs typeface="Times New Roman"/>
              </a:rPr>
              <a:t>s</a:t>
            </a:r>
            <a:r>
              <a:rPr lang="is-IS" sz="2400" dirty="0">
                <a:latin typeface="Times New Roman"/>
                <a:cs typeface="Times New Roman"/>
              </a:rPr>
              <a:t>) + 2SO</a:t>
            </a:r>
            <a:r>
              <a:rPr lang="is-IS" sz="2400" baseline="-25000" dirty="0">
                <a:latin typeface="Times New Roman"/>
                <a:cs typeface="Times New Roman"/>
              </a:rPr>
              <a:t>2</a:t>
            </a:r>
            <a:r>
              <a:rPr lang="is-IS" sz="2400" dirty="0">
                <a:latin typeface="Times New Roman"/>
                <a:cs typeface="Times New Roman"/>
              </a:rPr>
              <a:t>(</a:t>
            </a:r>
            <a:r>
              <a:rPr lang="is-IS" sz="2400" i="1" dirty="0">
                <a:latin typeface="Times New Roman"/>
                <a:cs typeface="Times New Roman"/>
              </a:rPr>
              <a:t>g</a:t>
            </a:r>
            <a:r>
              <a:rPr lang="is-IS" sz="2400" dirty="0">
                <a:latin typeface="Times New Roman"/>
                <a:cs typeface="Times New Roman"/>
              </a:rPr>
              <a:t>)</a:t>
            </a:r>
            <a:endParaRPr lang="en-US" sz="2400" dirty="0">
              <a:latin typeface="Times New Roman"/>
              <a:cs typeface="Times New Roman"/>
            </a:endParaRPr>
          </a:p>
          <a:p>
            <a:pPr>
              <a:spcBef>
                <a:spcPts val="0"/>
              </a:spcBef>
              <a:spcAft>
                <a:spcPts val="2800"/>
              </a:spcAft>
            </a:pPr>
            <a:r>
              <a:rPr lang="en-US" sz="2400" dirty="0">
                <a:latin typeface="Times New Roman"/>
                <a:cs typeface="Times New Roman"/>
              </a:rPr>
              <a:t>The metal oxide can be reduced more easily than the sulfide to the free metal.</a:t>
            </a:r>
          </a:p>
        </p:txBody>
      </p:sp>
    </p:spTree>
    <p:extLst>
      <p:ext uri="{BB962C8B-B14F-4D97-AF65-F5344CB8AC3E}">
        <p14:creationId xmlns:p14="http://schemas.microsoft.com/office/powerpoint/2010/main" val="390926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10E1D5-9F64-5E4F-AD4D-094E07098C67}"/>
              </a:ext>
            </a:extLst>
          </p:cNvPr>
          <p:cNvPicPr>
            <a:picLocks noChangeAspect="1"/>
          </p:cNvPicPr>
          <p:nvPr/>
        </p:nvPicPr>
        <p:blipFill>
          <a:blip r:embed="rId2"/>
          <a:stretch>
            <a:fillRect/>
          </a:stretch>
        </p:blipFill>
        <p:spPr>
          <a:xfrm>
            <a:off x="1905000" y="76201"/>
            <a:ext cx="8608356" cy="6450205"/>
          </a:xfrm>
          <a:prstGeom prst="rect">
            <a:avLst/>
          </a:prstGeom>
        </p:spPr>
      </p:pic>
    </p:spTree>
    <p:extLst>
      <p:ext uri="{BB962C8B-B14F-4D97-AF65-F5344CB8AC3E}">
        <p14:creationId xmlns:p14="http://schemas.microsoft.com/office/powerpoint/2010/main" val="169513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pPr algn="l"/>
            <a:r>
              <a:rPr lang="en-IN" sz="2400" b="1" dirty="0">
                <a:latin typeface="+mj-lt"/>
              </a:rPr>
              <a:t>21.6</a:t>
            </a:r>
            <a:r>
              <a:rPr lang="en-IN" sz="2400" b="1" spc="4000" dirty="0">
                <a:latin typeface="+mj-lt"/>
              </a:rPr>
              <a:t> </a:t>
            </a:r>
            <a:r>
              <a:rPr lang="en-US" sz="2400" b="1" i="1" dirty="0">
                <a:latin typeface="+mj-lt"/>
              </a:rPr>
              <a:t>Acid Rain (6)</a:t>
            </a:r>
            <a:endParaRPr lang="en-IN" sz="2400" b="1" i="1" dirty="0">
              <a:latin typeface="+mj-lt"/>
            </a:endParaRPr>
          </a:p>
        </p:txBody>
      </p:sp>
      <p:sp>
        <p:nvSpPr>
          <p:cNvPr id="18" name="Text Placeholder 17"/>
          <p:cNvSpPr>
            <a:spLocks noGrp="1"/>
          </p:cNvSpPr>
          <p:nvPr>
            <p:ph type="body" sz="quarter" idx="11"/>
          </p:nvPr>
        </p:nvSpPr>
        <p:spPr>
          <a:xfrm>
            <a:off x="1524000" y="1066800"/>
            <a:ext cx="9124276" cy="2000250"/>
          </a:xfrm>
        </p:spPr>
        <p:txBody>
          <a:bodyPr/>
          <a:lstStyle/>
          <a:p>
            <a:pPr>
              <a:spcBef>
                <a:spcPts val="0"/>
              </a:spcBef>
              <a:spcAft>
                <a:spcPts val="600"/>
              </a:spcAft>
            </a:pPr>
            <a:r>
              <a:rPr lang="en-US" sz="2400" dirty="0">
                <a:latin typeface="+mj-lt"/>
              </a:rPr>
              <a:t>Acid Rain</a:t>
            </a:r>
          </a:p>
          <a:p>
            <a:r>
              <a:rPr lang="en-US" sz="2400" dirty="0">
                <a:solidFill>
                  <a:schemeClr val="tx1"/>
                </a:solidFill>
                <a:latin typeface="Times New Roman"/>
                <a:cs typeface="Times New Roman"/>
              </a:rPr>
              <a:t>The burning of fossil fuels in industry, in power plants, and in homes accounts for most of the SO</a:t>
            </a:r>
            <a:r>
              <a:rPr lang="en-US" sz="2400" baseline="-25000" dirty="0">
                <a:solidFill>
                  <a:schemeClr val="tx1"/>
                </a:solidFill>
                <a:latin typeface="Times New Roman"/>
                <a:cs typeface="Times New Roman"/>
              </a:rPr>
              <a:t>2</a:t>
            </a:r>
            <a:r>
              <a:rPr lang="en-US" sz="2400" dirty="0">
                <a:solidFill>
                  <a:schemeClr val="tx1"/>
                </a:solidFill>
                <a:latin typeface="Times New Roman"/>
                <a:cs typeface="Times New Roman"/>
              </a:rPr>
              <a:t> emitted to the atmosphere</a:t>
            </a:r>
            <a:r>
              <a:rPr lang="en-US" sz="2400" dirty="0">
                <a:solidFill>
                  <a:schemeClr val="tx1"/>
                </a:solidFill>
              </a:rPr>
              <a:t>.</a:t>
            </a:r>
            <a:endParaRPr lang="en-IN" sz="2400" dirty="0">
              <a:solidFill>
                <a:schemeClr val="tx1"/>
              </a:solidFill>
            </a:endParaRPr>
          </a:p>
        </p:txBody>
      </p:sp>
      <p:sp>
        <p:nvSpPr>
          <p:cNvPr id="19" name="Text Placeholder 18"/>
          <p:cNvSpPr>
            <a:spLocks noGrp="1"/>
          </p:cNvSpPr>
          <p:nvPr>
            <p:ph type="body" sz="quarter" idx="10"/>
          </p:nvPr>
        </p:nvSpPr>
        <p:spPr>
          <a:xfrm>
            <a:off x="1533188" y="3351881"/>
            <a:ext cx="4552276" cy="3109462"/>
          </a:xfrm>
        </p:spPr>
        <p:txBody>
          <a:bodyPr/>
          <a:lstStyle/>
          <a:p>
            <a:pPr>
              <a:spcBef>
                <a:spcPts val="0"/>
              </a:spcBef>
              <a:spcAft>
                <a:spcPts val="2800"/>
              </a:spcAft>
            </a:pPr>
            <a:r>
              <a:rPr lang="en-US" sz="2400" dirty="0">
                <a:latin typeface="Times New Roman"/>
                <a:cs typeface="Times New Roman"/>
              </a:rPr>
              <a:t>50 million to 60 million tons of SO</a:t>
            </a:r>
            <a:r>
              <a:rPr lang="en-US" sz="2400" baseline="-25000" dirty="0">
                <a:latin typeface="Times New Roman"/>
                <a:cs typeface="Times New Roman"/>
              </a:rPr>
              <a:t>2</a:t>
            </a:r>
            <a:r>
              <a:rPr lang="en-US" sz="2400" dirty="0">
                <a:latin typeface="Times New Roman"/>
                <a:cs typeface="Times New Roman"/>
              </a:rPr>
              <a:t> are released into the atmosphere each year! </a:t>
            </a:r>
          </a:p>
          <a:p>
            <a:r>
              <a:rPr lang="en-US" sz="2400" dirty="0">
                <a:latin typeface="Times New Roman"/>
                <a:cs typeface="Times New Roman"/>
              </a:rPr>
              <a:t>Almost all oxidized to H</a:t>
            </a:r>
            <a:r>
              <a:rPr lang="en-US" sz="2400" baseline="-25000" dirty="0">
                <a:latin typeface="Times New Roman"/>
                <a:cs typeface="Times New Roman"/>
              </a:rPr>
              <a:t>2</a:t>
            </a:r>
            <a:r>
              <a:rPr lang="en-US" sz="2400" dirty="0">
                <a:latin typeface="Times New Roman"/>
                <a:cs typeface="Times New Roman"/>
              </a:rPr>
              <a:t>SO</a:t>
            </a:r>
            <a:r>
              <a:rPr lang="en-US" sz="2400" baseline="-25000" dirty="0">
                <a:latin typeface="Times New Roman"/>
                <a:cs typeface="Times New Roman"/>
              </a:rPr>
              <a:t>4</a:t>
            </a:r>
            <a:r>
              <a:rPr lang="en-US" sz="2400" dirty="0">
                <a:latin typeface="Times New Roman"/>
                <a:cs typeface="Times New Roman"/>
              </a:rPr>
              <a:t> in the form of aerosol, which ends up in acid rain. </a:t>
            </a:r>
          </a:p>
        </p:txBody>
      </p:sp>
      <p:pic>
        <p:nvPicPr>
          <p:cNvPr id="15" name="Picture 3" descr="Sulfur dioxide and other air pollutants are released into the atmosphere from a coal-burning power plant."/>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86688" y="2637820"/>
            <a:ext cx="4342457" cy="370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308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614</Words>
  <Application>Microsoft Macintosh PowerPoint</Application>
  <PresentationFormat>Widescreen</PresentationFormat>
  <Paragraphs>65</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21.6 Acid Rain</vt:lpstr>
      <vt:lpstr>21.6 Acid Rain (1)</vt:lpstr>
      <vt:lpstr>21.6 Acid Rain (2)</vt:lpstr>
      <vt:lpstr>PowerPoint Presentation</vt:lpstr>
      <vt:lpstr>21.6 Acid Rain (3)</vt:lpstr>
      <vt:lpstr>21.6 Acid Rain (4)</vt:lpstr>
      <vt:lpstr>21.6 Acid Rain (5)</vt:lpstr>
      <vt:lpstr>PowerPoint Presentation</vt:lpstr>
      <vt:lpstr>21.6 Acid Rain (6)</vt:lpstr>
      <vt:lpstr>21.6 Acid Rain (7)</vt:lpstr>
      <vt:lpstr>21.6 Acid Rain (8)</vt:lpstr>
      <vt:lpstr>Acid Rain – Progress 2000-2015</vt:lpstr>
      <vt:lpstr>21.6 Acid Rain (9)</vt:lpstr>
      <vt:lpstr>21.6 Acid Rain (10)</vt:lpstr>
      <vt:lpstr>21.6 Acid Rain (11)</vt:lpstr>
      <vt:lpstr>21.6 Acid Rain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21.6 Acid Rain</dc:title>
  <dc:creator>Gray,Terry</dc:creator>
  <cp:lastModifiedBy>Gray,Terry</cp:lastModifiedBy>
  <cp:revision>1</cp:revision>
  <dcterms:created xsi:type="dcterms:W3CDTF">2021-06-08T20:19:01Z</dcterms:created>
  <dcterms:modified xsi:type="dcterms:W3CDTF">2021-06-08T20:19:58Z</dcterms:modified>
</cp:coreProperties>
</file>